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77" r:id="rId5"/>
    <p:sldId id="257" r:id="rId6"/>
    <p:sldId id="278" r:id="rId7"/>
    <p:sldId id="279" r:id="rId8"/>
    <p:sldId id="263" r:id="rId9"/>
    <p:sldId id="287" r:id="rId10"/>
    <p:sldId id="280" r:id="rId11"/>
    <p:sldId id="281" r:id="rId12"/>
    <p:sldId id="259" r:id="rId13"/>
    <p:sldId id="290" r:id="rId14"/>
    <p:sldId id="284" r:id="rId15"/>
    <p:sldId id="289" r:id="rId16"/>
    <p:sldId id="282" r:id="rId17"/>
    <p:sldId id="285" r:id="rId18"/>
    <p:sldId id="286" r:id="rId19"/>
    <p:sldId id="261" r:id="rId20"/>
    <p:sldId id="264" r:id="rId21"/>
    <p:sldId id="260" r:id="rId22"/>
    <p:sldId id="274" r:id="rId23"/>
    <p:sldId id="288"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0" autoAdjust="0"/>
  </p:normalViewPr>
  <p:slideViewPr>
    <p:cSldViewPr snapToGrid="0">
      <p:cViewPr varScale="1">
        <p:scale>
          <a:sx n="82" d="100"/>
          <a:sy n="82" d="100"/>
        </p:scale>
        <p:origin x="720" y="53"/>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4/15/2023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05.146"/>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3276 1,'0'4,"0"6,-4 1,-7-1,-4-2,-10 2,0 3,-5 0,-6 2,-1 3,-8 2,-4 3,0 2,1-4,4-5,-4-1,-3 1,-5 7,-7 4,-6 2,5 0,8-5,10-6,17-6,17-6,16-3,11-3,8-1,4-4,2-2,1 0,-1 2,4 1,4 2,6 1,4 0,7 1,-1 1,4-1,-4 0,-7 0,-5 1,2 3,3 6,-2 7,-4-1,-4-3,-17-3,-26-4,-24-2,-24-3,-21-5,-11-2,1-5,6-5,12 1,14 2,11 4,0-1,3 1,3 2,0 2,1 3,3 0,2 2,16 0,36 1,24 3,13 3,9-2,8 4,-2 1,6 2,7 4,-3-1,-3-3,4-3,5-4,-5-2,-7-2,-29-1,-38 0,-28-1,-24 0,-19 1,-11-1,-4 1,-10-4,1-2,-3-4,5-5,3-4,11 1,12 3,4 1,5 2,16 3,31-1,20 1,20-3,16-3,4-3,0 0,-5 4,-8 5,-7 3,-5 3,-5 2,2-4,0 0,-1 0,3 2,1 0,-2 2,4-5,-5-4,-13-1,-13 1,-25 2,-18 3,-16 2,-20 2,-16 1,-10 0,3 0,9 1,16-1,10 5,13 1,9 4,7 5,14-1,19 3,18-3,23 2,24 2,12 2,3 3,-3 1,-11-3,-8 4,-9-3,-8 0,-3 0,-3-4,-4 0,-10-3,-19-5,-18-3,-10-3,-11-3,-6-5,-2-7,3-1,-4-3,1-4,-6 2,-2-1,12 2,18 5,25 4,17 2,15 4,5 0,1 2,-11-1,-28 1,-32-5,-24-1,-25-5,-2 0,3 2,6 1,8-1,9-1,10 3,5-3,0-5,2 1,4 2,3 3,3 3,2 3,1 0,-4 2,-10 1,-11-1,-15 1,-14-1,-2 1,9-1,21 0,32 0,51 0,51 5,33 1,28-1,21 4,0 5,-15 4,-15 3,-17 3,-15-3,-12-5,-3-1,-4 2,-11-2,-23-4,-36-4,-35-2,-26-3,-18-2,-7 0,-5-1,-6 1,-6-1,-10 1,-11-1,1 1,6 0,12 0,17 0,21 4,33 7,34 4,27 1,29-3,25-3,19-4,7-2,-3-3,0 4,-6 5,-18 1,-20-2,-27-1,-25-4,-31-1,-25-6,-26-11,-19-8,-14-9,-9-4,5 0,10 2,15 1,17 7,7 8,5 6,18 5,22 4,21 2,25 1,23 0,22 1,19-1,18 4,0 6,-6 5,-16 0,-16-3,-18-4,-25-2,-29-4,-29-2,-27-5,-18-2,-8 0,-6 1,-8 1,2 1,-5 2,-4 1,-4-1,3 2,5-1,12 0,32 0,45 1,52-1,40 4,24 2,14-1,3 0,-14-2,-23-1,-25-1,-20-1,-6 1,1 3,6 6,-7 6,-20 0,-24-3,-31-3,-28-4,-23-3,-7-1,-2-6,8-3,14 1,9-3,9-6,8 1,2 3,2 2,-1 0,9 0,22 2,21 2,21 3,21 0,23 2,29 0,16 5,1 1,-4 4,-19 1,-27 3,-31 3,-28-1,-27 0,-15-1,-9-4,-8-4,-10 2,0-1,2-2,2-2,4-15,0-14,3-12,4-8,8-6,3-2,3 7,-1 7,4 7,1 7,2 14,10 12,8 15,10 9,6 1,9 4,8 6,3 2,3 2,4 0,-2-4,-9-2,-14-8,-19-8,-20-7,-23-6,-10-7,-9-9,1-6,6 0,8 2,2 0,5-2,-1-3,3 2,-11 0,-6 3,-3 4,-5-1,4 2,7 3,2 2,6 2,-3 2,-8 1,2 0,0 1,4-1,1 1,5-1,-5 0,-11 0,-19 0,-18 9,-19 7,-9 6,8-2,5 1,-4 5,3-1,3-5,2-7,10-4,16-5,27-2,40-3,52 1,46-2,30 1,23 1,9-1,-12 1,-20-1,-26 1,-23 0,-14 0,-12 0,-4 0,-4 0,-4 0,-19 0,-29-4,-29-6,-20-6,-2 0,-3 3,2 4,0 2,0 4,-7 1,6 2,10 1,8-1,8 1,7 0,16-1,24 0,25 0,22 0,24 0,18 0,15 0,13 0,7 0,-3 0,-6 0,-18 0,-16 0,-19 0,-23 0,-37 0,-28-4,-22-7,-17-9,-15-6,-7-3,2-2,2 6,6 6,3 7,-4 5,-6 4,-11 2,-3 2,10 0,16 0,16 0,30 0,37 0,43-1,47 0,51 0,39 0,13 0,-16 0,-30 0,-51 0,-62-4,-52-7,-42-4,-31-1,-28 3,-27 3,-26 4,-26 2,-2 3,12 1,28 0,34 1,33-1,25 1,18-1,10 1,7-1,2 0,-1 0,0 0,-2 0,12 0,12 0,18 4,24 11,31 6,34 5,28 11,23 4,1-1,-18-8,-19-8,-19-9,-13-7,0 0,-8 3,-8-1,-14-2,-20-2,-28-2,-28-2,-31-1,-24-1,-18-1,-17 1,-8-5,6-1,17 0,15 2,15 0,13 2,6 1,1 1,-2 0,-7 0,0 0,4 1,14-6,21 0,34-5,21-1,12 2,9 3,3 1,-8-2,-4 0,-8 2,-8-4,-20 0,-36 2,-28 2,-30 2,-24 1,-27 1,-15 1,0 0,13 1,19-1,24 1,21-1,12 4,10 2,-1 0,1 3,16 0,17-2,22-1,27-3,27-1,28-1,29-1,15 0,5 0,-5-1,-4 1,-9 0,-3-1,-11-3,-19-2,-19 1,-12-4,-14 0,-6 1,2-2,-11 1,-21 1,-30 3,-30 2,-25 1,-15 1,-9 1,-7 1,0-1,5 0,5 1,5-1,8 0,4 0,6 0,10 0,11 0,26 0,35 0,36 0,33 0,32-4,19-6,13-6,3-9,-10-5,-20-1,-26 0,-34 1,-35 5,-27 7,-26 7,-22 5,-10 4,-14 1,-15 2,-25 1,-13-1,-4 0,7 0,8-1,14 1,20-1,20 0,16 0,11 0,7-1,5 1,18 0,42 0,49 0,72 5,58 5,45 15,26 7,-4 3,-38 0,-56-7,-55-7,-46-7,-39-3,-40-2,-44-3,-42-2,-40-3,-30 0,-21-1,-12 8,1 7,2 6,-1 4,-1 1,3 2,24-1,32-4,33-6,35-6,45-5,49 1,36-1,26-1,26-2,27-1,17-1,1-1,-11 0,-26 0,-26 0,-24-1,-23 1,-13-4,-11-2,-9-4,-17-1,-30-2,-35-3,-34-4,-26-3,-20-2,-5-1,10 4,10 6,7 5,12 5,6 3,4 3,13 0,14 1,12 1,11-1,15-1,20 1,20-1,23 0,27 0,24 0,18 0,21 0,19 0,14 0,2 0,-15 0,-20 0,-23 0,-26 0,-31 0,-30 0,-27 0,-16 0,-10 0,-4 0,0 0,1 0,15 4,43 7,82 13,107 17,114 6,95-6,93-31,-39-18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44.99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0,'9'0,"16"0,13 5,12 9,12 8,8 4,2 2,0-4,-1 3,-6 2,-8-1,-15-4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45.3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467 105,'-4'0,"-6"0,-11-5,-9-5,-14-2,1 2</inkml:trace>
  <inkml:trace contextRef="#ctx0" brushRef="#br0" timeOffset="1">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45.69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317 0,'4'0,"6"0,6 0,-4 5,-9 1,-14-1,-18 0,-17-2,-10-1,-4-1,-1-1,6 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08.147"/>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17.155"/>
    </inkml:context>
    <inkml:brush xml:id="br0">
      <inkml:brushProperty name="width" value="0.35" units="cm"/>
      <inkml:brushProperty name="height" value="2.1" units="cm"/>
      <inkml:brushProperty name="color" value="#FFFFFF"/>
      <inkml:brushProperty name="ignorePressure" value="1"/>
      <inkml:brushProperty name="inkEffects" value="pencil"/>
    </inkml:brush>
  </inkml:definitions>
  <inkml:trace contextRef="#ctx0" brushRef="#br0">1345 584,'5'0,"5"0,6 0,9 0,4 0,11 0,12 0,1 0,-4 0,-14 0,-22 0,-19 0,-15 0,7 0,21 0,21-5,20-5,6-6,-2 0,-5 2,-20 4,-23 4,-25 3,-23 1,-21 6,-13 7,-2 6,0 8,4 5,15 2,14-1,14 0,18-2,33-5,58-8,77-5,84-6,63-11,11-15,-30-7,-57-4,-64 4,-58 2,-60 1,-45 1,-37-1,-15 5,-7 0,3 5,6 4,4 0,6-3,6-3,4-3,4 1,2 5,-2-1,-6-1,-2 2,2 2,-2 1,1 0,-3 4,-7 2,-6 2,-10 1,-13 2,2 0,9 1,10-1,11 1,13 3,10 7,23 5,20 8,14 6,14 1,12 0,0-5,-7-3,-26-1,-40 1,-41 0,-42 1,-36 1,-14 0,13-4,24-5,31-15,36-16,34-9,22-11,17-2,7 4,1 8,2 8,-2 7,1 5,2 4,-3 2,-3 0,-5 1,-3-1,-3 5,-5 9,-12 12,-21 5,-17 2,-14-1,-12-6,-19-3,-25-1,-17 0,-11 0,-16-3,-23-6,-19-5,-5-8,25-4,19-7,11-10,20-10,20-14,21-12,24-5,23-11,26-5,25 0,18 10,9 16,5 13,-3 12,11 6,12 3,6 3,16 5,16 8,7 4,4 7,-2 9,-4 6,-10 8,-6 8,-3 9,-2 18,5 16,-3 11,0 15,-10 7,-15-3,-17-8,-18-17,-17-20,-12-17,-9-13,-9-13,-12-11,-26-8,-32-18,-38-30,-40-38,-42-37,-19-25,-4-15,26 5,38 16,39 22,36 30,31 25,24 17,16 13,13 9,15 10,18 9,14 10,4 7,6 10,0 9,3 7,-4 5,-9-1,-9-4,-12-5,-10-5,-10-3,-6 2,-4 4,-3 1,0 7,-5 4,0 0,-5-10,-3-6,-5-8,-7-9,-8-11,-2-11,5-8,8-7,8-12,20-13,26-17,45-16,39-15,36-9,14 3,-7 15,-21 18,-26 21,-22 17,-18 15,-11 23,-7 23,-9 19,-6 29,-10 17,-10 20,-11 2,-17-5,-9-17,-3-21,-1-23,-5-20,-3-16,-4-10,-14-7,-2-7,-7-7,-1-5,5 1,12-1,13-6,12-3,13-9,16-8,11 5,6 4,7 9,7 8,-1 9,-6 10,-9 14,-9 14,-17 6,-21 7,-11 1,-10-7,-5-9,0-8,3-8,6-5,4-3,4-2,7-5,16-2,22-3,18-5,16-4,5-3,-3 3,-10 8,-25 12,-29 5,-21 1,-30 10,-19 1,-7 3,1-3,13-3,14-5,14 1,10-2,7-2,5-1,2-3,5-19,11-23,19-24,17-18,12-12,9 0,0 12,-4 20,-5 20,-5 18,0 13,8 8,5 9,8 8,2 19,2 22,-2 27,-2 32,-9 18,-23 25,-19 5,-20-12,-15-23,-4-29,1-27,-4-24,-8-22,-6-27,2-31,9-33,16-39,20-34,21-14,19 10,14 19,-3 28,-4 25,-6 25,-8 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35.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1898 159,'-40'-3,"0"-2,0-1,0-2,-58-21,-15-2,61 22,0 2,0 2,-97 4,122 0,0-2,0 0,-49-14,-28-4,-17 12,-155 9,116 2,55-3,-118 3,209-1,0 1,-23 5,37-7,-1 0,1 0,-1 0,1 0,0 0,-1 0,1 0,-1 0,1 0,0 1,-1-1,1 0,-1 0,1 0,0 1,-1-1,1 0,0 0,-1 1,1-1,0 0,-1 1,1-1,0 0,0 1,0-1,-1 1,1 0,10 3,22 1,25-2,98 10,340 94,-376-78,84 23,-165-39,-1 1,0 1,39 23,-41-16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35.79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593 1,'-568'0,"546"3,21-3,1 0,0 0,0 0,0 0,0 0,0 1,-1-1,1 0,0 0,0 0,0 0,0 0,0 1,0-1,0 0,0 0,0 0,0 0,0 1,0-1,0 0,0 0,0 0,0 1,0-1,0 0,0 0,0 0,0 0,0 1,0-1,0 0,0 0,0 0,0 0,0 1,0-1,1 0,-1 0,0 0,0 0,0 0,0 0,0 1,0-1,1 0,-1 0,0 0,0 0,1 0,37 20,423 143,-381-140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43.07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942 527,'-40'1,"0"-2,-1-2,1-2,1-1,-55-16,-539-207,619 223,19 7,33 12,791 245,-819-255,469 113,-337-88,200 13,-310-40,-32-1,0 0,0-1,0 1,0 0,-1 0,1 0,0 0,0 0,0 0,0 0,0 0,0-1,0 1,0 0,0 0,0 0,-1 0,1 0,0 0,0-1,0 1,0 0,0 0,0 0,0 0,0 0,0-1,0 1,0 0,0 0,0 0,0 0,0 0,0-1,1 1,-1 0,0 0,0 0,0 0,0 0,0 0,0-1,0 1,0 0,0 0,1 0,-1 0,0 0,0 0,0 0,0 0,0 0,0 0,1 0,-1 0,0-1,0 1,-21-12,0 0,-1 2,0 0,-40-11,28 9,-111-37,-150-55,6-25,279 123,-1 0,1-1,1 0,-1 0,1-2,1 1,-1-1,2 0,-13-18,4 0,1 0,-14-40,-2-5,11 36,1 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43.43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28 0,'-5'5,"0"5,-1 6,1 17,2 8,1 6,1 12,1 6,0-5,0-8,0-12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44.2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196 629,'-3'-70,"-15"-92,3 42,9 70,2 28,1 0,2-1,0 1,1 0,5-34,-4 53,0 0,-1 1,1-1,0 0,1 1,-1-1,0 1,1-1,-1 1,1 0,0-1,0 1,0 0,0 0,0 0,0 0,4-1,-2 0,1 1,0 0,0 0,-1 1,1-1,0 1,0 0,0 1,6-1,5 1,-1 0,1 2,0 0,-1 0,21 8,-29-8,-1 0,0 1,-1 0,1 0,0 0,-1 1,0-1,0 2,0-1,0 0,-1 1,1 0,-1 0,0 0,-1 0,1 1,-1 0,0 0,-1-1,1 1,-1 1,2 11,2 10,-2 0,-2 0,-1 55,-1-58,0-18,-6 153,6-157,0 0,-1-1,1 1,-1-1,0 1,1 0,-1-1,-1 0,1 1,0-1,0 0,-1 1,1-1,-1 0,0 0,0 0,0 0,0-1,0 1,0 0,0-1,-1 0,1 1,0-1,-1 0,1 0,-1 0,-4 1,-6-1,1 1,0-1,-1-1,1 0,-14-3,20 3,-37-4,0-2,1-2,0-2,-62-22,71 14,26 7,7 11,1-1,-1 0,1 1,-1-1,1 1,-1-1,1 1,-1-1,1 1,-1-1,1 1,-1 0,1-1,0 1,-1 0,1-1,0 1,-1 0,1 0,0 0,-1 0,2-1,18-2,0 0,1 1,39 2,-32 0,35-4,-35-1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5T06:14:44.66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184 54,'0'0,"-9"0,-16-4,-13-6,1-2,-3-2,5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4/15/2023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r>
              <a:rPr lang="en-US"/>
              <a:t>Click icon to add picture</a:t>
            </a:r>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r>
              <a:rPr lang="en-US"/>
              <a:t>Click icon to add picture</a:t>
            </a:r>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5.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13.JPG"/><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customXml" Target="../ink/ink5.xml"/><Relationship Id="rId17" Type="http://schemas.openxmlformats.org/officeDocument/2006/relationships/image" Target="../media/image27.png"/><Relationship Id="rId25" Type="http://schemas.openxmlformats.org/officeDocument/2006/relationships/image" Target="../media/image31.png"/><Relationship Id="rId2" Type="http://schemas.openxmlformats.org/officeDocument/2006/relationships/image" Target="../media/image12.jp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0.xml"/><Relationship Id="rId6" Type="http://schemas.openxmlformats.org/officeDocument/2006/relationships/customXml" Target="../ink/ink2.xml"/><Relationship Id="rId11" Type="http://schemas.openxmlformats.org/officeDocument/2006/relationships/image" Target="../media/image24.png"/><Relationship Id="rId24" Type="http://schemas.openxmlformats.org/officeDocument/2006/relationships/customXml" Target="../ink/ink11.xml"/><Relationship Id="rId5"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image" Target="../media/image30.png"/><Relationship Id="rId10" Type="http://schemas.openxmlformats.org/officeDocument/2006/relationships/customXml" Target="../ink/ink4.xml"/><Relationship Id="rId19" Type="http://schemas.openxmlformats.org/officeDocument/2006/relationships/image" Target="../media/image28.png"/><Relationship Id="rId4" Type="http://schemas.openxmlformats.org/officeDocument/2006/relationships/customXml" Target="../ink/ink1.xml"/><Relationship Id="rId9" Type="http://schemas.openxmlformats.org/officeDocument/2006/relationships/image" Target="../media/image23.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7.xml"/><Relationship Id="rId5" Type="http://schemas.openxmlformats.org/officeDocument/2006/relationships/image" Target="../media/image20.jp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freepngimg.com/png/40407-grow-download-free-transparent-image-hq" TargetMode="External"/><Relationship Id="rId7" Type="http://schemas.openxmlformats.org/officeDocument/2006/relationships/hyperlink" Target="https://journals.researchparks.org/index.php/IJOT/article/view/358" TargetMode="External"/><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hyperlink" Target="https://pixabay.com/ko/%EC%9D%B8%ED%84%B0%EB%B7%B0-%EC%A7%81%EC%97%85-%EC%95%84%EC%9D%B4%EC%BD%98-%EC%B7%A8%EC%A7%81-%EB%A9%B4%EC%A0%91-%EB%8C%80%ED%99%94-%EC%82%AC%EC%97%85-%EC%9D%BC-1018333/" TargetMode="External"/><Relationship Id="rId4" Type="http://schemas.openxmlformats.org/officeDocument/2006/relationships/image" Target="../media/image40.png"/><Relationship Id="rId9" Type="http://schemas.openxmlformats.org/officeDocument/2006/relationships/hyperlink" Target="https://pixabay.com/es/icono-encuesta-de-verificaci%C3%B3n-296780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hyperlink" Target="https://www.geeksforgeeks.org/json-parsing-in-android-using-retrofit-librar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pexels.com/photo/academic-writing-for-students-professional-writing-services-research-paper-writing-service-search-engine-marketing-consulting-353371/"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2A7E6CAB-B5FF-46B8-964A-7A01020AAB1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dirty="0">
                <a:latin typeface="Abadi Extra Light" panose="020B0204020104020204" pitchFamily="34" charset="0"/>
              </a:rPr>
              <a:t>Crop</a:t>
            </a:r>
            <a:r>
              <a:rPr lang="en-US" noProof="0" dirty="0"/>
              <a:t> </a:t>
            </a:r>
            <a:r>
              <a:rPr lang="en-US" b="1" noProof="0" dirty="0">
                <a:latin typeface="Amasis MT Pro Black" panose="020B0604020202020204" pitchFamily="18" charset="0"/>
              </a:rPr>
              <a:t>CURE</a:t>
            </a:r>
            <a:r>
              <a:rPr lang="en-US" noProof="0" dirty="0"/>
              <a:t> </a:t>
            </a:r>
            <a:endParaRPr lang="en-US" dirty="0"/>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2" y="3897709"/>
            <a:ext cx="12192000" cy="2960291"/>
          </a:xfrm>
        </p:spPr>
        <p:txBody>
          <a:bodyPr/>
          <a:lstStyle/>
          <a:p>
            <a:r>
              <a:rPr lang="en-US" dirty="0"/>
              <a:t>20UCS065 – Divyansh Mishra</a:t>
            </a:r>
          </a:p>
          <a:p>
            <a:r>
              <a:rPr lang="en-US" dirty="0"/>
              <a:t>20UCS072 – Gautam Kumar Jha</a:t>
            </a:r>
          </a:p>
          <a:p>
            <a:r>
              <a:rPr lang="en-US" dirty="0"/>
              <a:t>20UCS063 – Dhruv </a:t>
            </a:r>
            <a:r>
              <a:rPr lang="en-US" dirty="0" err="1"/>
              <a:t>Lakhotia</a:t>
            </a:r>
            <a:endParaRPr lang="en-US" dirty="0"/>
          </a:p>
          <a:p>
            <a:endParaRPr lang="en-US" dirty="0"/>
          </a:p>
          <a:p>
            <a:r>
              <a:rPr lang="en-US" dirty="0"/>
              <a:t>Submitted to  Mr. Vikas Bajpai</a:t>
            </a:r>
          </a:p>
          <a:p>
            <a:r>
              <a:rPr lang="en-US" dirty="0"/>
              <a:t> </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0" y="0"/>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Logo&#10;&#10;Description automatically generated">
            <a:extLst>
              <a:ext uri="{FF2B5EF4-FFF2-40B4-BE49-F238E27FC236}">
                <a16:creationId xmlns:a16="http://schemas.microsoft.com/office/drawing/2014/main" id="{A776A2C9-9455-8825-EE63-F34F7EAD2C73}"/>
              </a:ext>
            </a:extLst>
          </p:cNvPr>
          <p:cNvPicPr>
            <a:picLocks noChangeAspect="1"/>
          </p:cNvPicPr>
          <p:nvPr/>
        </p:nvPicPr>
        <p:blipFill>
          <a:blip r:embed="rId3"/>
          <a:stretch>
            <a:fillRect/>
          </a:stretch>
        </p:blipFill>
        <p:spPr>
          <a:xfrm>
            <a:off x="9775595" y="87395"/>
            <a:ext cx="2083323" cy="2083323"/>
          </a:xfrm>
          <a:prstGeom prst="rect">
            <a:avLst/>
          </a:prstGeom>
        </p:spPr>
      </p:pic>
    </p:spTree>
    <p:extLst>
      <p:ext uri="{BB962C8B-B14F-4D97-AF65-F5344CB8AC3E}">
        <p14:creationId xmlns:p14="http://schemas.microsoft.com/office/powerpoint/2010/main" val="2583275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8BF6-4DE5-7E12-5389-5E8CD22C3CA3}"/>
              </a:ext>
            </a:extLst>
          </p:cNvPr>
          <p:cNvSpPr>
            <a:spLocks noGrp="1"/>
          </p:cNvSpPr>
          <p:nvPr>
            <p:ph type="title"/>
          </p:nvPr>
        </p:nvSpPr>
        <p:spPr>
          <a:xfrm>
            <a:off x="1186544" y="-1"/>
            <a:ext cx="9291734" cy="1845127"/>
          </a:xfrm>
        </p:spPr>
        <p:txBody>
          <a:bodyPr/>
          <a:lstStyle/>
          <a:p>
            <a:pPr algn="ctr"/>
            <a:r>
              <a:rPr lang="en-IN" dirty="0"/>
              <a:t>Feature extraction and classification using </a:t>
            </a:r>
            <a:r>
              <a:rPr lang="en-IN" dirty="0" err="1"/>
              <a:t>cnn</a:t>
            </a:r>
            <a:endParaRPr lang="en-IN" dirty="0"/>
          </a:p>
        </p:txBody>
      </p:sp>
      <p:pic>
        <p:nvPicPr>
          <p:cNvPr id="9" name="Picture Placeholder 8" descr="Chart&#10;&#10;Description automatically generated">
            <a:extLst>
              <a:ext uri="{FF2B5EF4-FFF2-40B4-BE49-F238E27FC236}">
                <a16:creationId xmlns:a16="http://schemas.microsoft.com/office/drawing/2014/main" id="{A4E3EF18-96DE-9A19-276F-8F18EC9BCCA4}"/>
              </a:ext>
            </a:extLst>
          </p:cNvPr>
          <p:cNvPicPr>
            <a:picLocks noGrp="1" noChangeAspect="1"/>
          </p:cNvPicPr>
          <p:nvPr>
            <p:ph type="pic" sz="quarter" idx="13"/>
          </p:nvPr>
        </p:nvPicPr>
        <p:blipFill>
          <a:blip r:embed="rId2"/>
          <a:srcRect l="3193" r="3193"/>
          <a:stretch>
            <a:fillRect/>
          </a:stretch>
        </p:blipFill>
        <p:spPr>
          <a:xfrm>
            <a:off x="251926" y="1845128"/>
            <a:ext cx="11709919" cy="5012872"/>
          </a:xfrm>
        </p:spPr>
      </p:pic>
      <p:sp>
        <p:nvSpPr>
          <p:cNvPr id="4" name="Date Placeholder 3">
            <a:extLst>
              <a:ext uri="{FF2B5EF4-FFF2-40B4-BE49-F238E27FC236}">
                <a16:creationId xmlns:a16="http://schemas.microsoft.com/office/drawing/2014/main" id="{AF0C2E75-EA57-C030-229B-3D56D0472A34}"/>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BD71DC8-3C5A-9F5E-B747-993710EEAE19}"/>
              </a:ext>
            </a:extLst>
          </p:cNvPr>
          <p:cNvSpPr>
            <a:spLocks noGrp="1"/>
          </p:cNvSpPr>
          <p:nvPr>
            <p:ph type="ftr" sz="quarter" idx="11"/>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6C3FB29D-B550-AAA2-DAD8-6CF8B55CF479}"/>
              </a:ext>
            </a:extLst>
          </p:cNvPr>
          <p:cNvSpPr>
            <a:spLocks noGrp="1"/>
          </p:cNvSpPr>
          <p:nvPr>
            <p:ph type="sldNum" sz="quarter" idx="12"/>
          </p:nvPr>
        </p:nvSpPr>
        <p:spPr/>
        <p:txBody>
          <a:bodyPr/>
          <a:lstStyle/>
          <a:p>
            <a:fld id="{EA87306C-81BA-4795-A5CA-9392456A8C1E}" type="slidenum">
              <a:rPr lang="en-US" smtClean="0"/>
              <a:pPr/>
              <a:t>10</a:t>
            </a:fld>
            <a:endParaRPr lang="en-US" dirty="0"/>
          </a:p>
        </p:txBody>
      </p:sp>
      <p:pic>
        <p:nvPicPr>
          <p:cNvPr id="11" name="Picture 10" descr="A close up of a leaf&#10;&#10;Description automatically generated with medium confidence">
            <a:extLst>
              <a:ext uri="{FF2B5EF4-FFF2-40B4-BE49-F238E27FC236}">
                <a16:creationId xmlns:a16="http://schemas.microsoft.com/office/drawing/2014/main" id="{50C9AAD1-D542-EFD8-BDEA-C5ABD635108D}"/>
              </a:ext>
            </a:extLst>
          </p:cNvPr>
          <p:cNvPicPr>
            <a:picLocks noChangeAspect="1"/>
          </p:cNvPicPr>
          <p:nvPr/>
        </p:nvPicPr>
        <p:blipFill>
          <a:blip r:embed="rId3"/>
          <a:stretch>
            <a:fillRect/>
          </a:stretch>
        </p:blipFill>
        <p:spPr>
          <a:xfrm>
            <a:off x="230155" y="3329214"/>
            <a:ext cx="1855820" cy="154305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8" name="Ink 17">
                <a:extLst>
                  <a:ext uri="{FF2B5EF4-FFF2-40B4-BE49-F238E27FC236}">
                    <a16:creationId xmlns:a16="http://schemas.microsoft.com/office/drawing/2014/main" id="{4BC2FDB3-045B-7DD9-8643-A897198124BE}"/>
                  </a:ext>
                </a:extLst>
              </p14:cNvPr>
              <p14:cNvContentPartPr/>
              <p14:nvPr/>
            </p14:nvContentPartPr>
            <p14:xfrm>
              <a:off x="5660008" y="2696510"/>
              <a:ext cx="1450440" cy="215280"/>
            </p14:xfrm>
          </p:contentPart>
        </mc:Choice>
        <mc:Fallback xmlns="">
          <p:pic>
            <p:nvPicPr>
              <p:cNvPr id="18" name="Ink 17">
                <a:extLst>
                  <a:ext uri="{FF2B5EF4-FFF2-40B4-BE49-F238E27FC236}">
                    <a16:creationId xmlns:a16="http://schemas.microsoft.com/office/drawing/2014/main" id="{4BC2FDB3-045B-7DD9-8643-A897198124BE}"/>
                  </a:ext>
                </a:extLst>
              </p:cNvPr>
              <p:cNvPicPr/>
              <p:nvPr/>
            </p:nvPicPr>
            <p:blipFill>
              <a:blip r:embed="rId5"/>
              <a:stretch>
                <a:fillRect/>
              </a:stretch>
            </p:blipFill>
            <p:spPr>
              <a:xfrm>
                <a:off x="5597008" y="2318870"/>
                <a:ext cx="1576080" cy="97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9" name="Ink 18">
                <a:extLst>
                  <a:ext uri="{FF2B5EF4-FFF2-40B4-BE49-F238E27FC236}">
                    <a16:creationId xmlns:a16="http://schemas.microsoft.com/office/drawing/2014/main" id="{49C5CFF8-B5CF-C5AD-84BD-57A9CC420B50}"/>
                  </a:ext>
                </a:extLst>
              </p14:cNvPr>
              <p14:cNvContentPartPr/>
              <p14:nvPr/>
            </p14:nvContentPartPr>
            <p14:xfrm>
              <a:off x="6139528" y="2817830"/>
              <a:ext cx="360" cy="360"/>
            </p14:xfrm>
          </p:contentPart>
        </mc:Choice>
        <mc:Fallback xmlns="">
          <p:pic>
            <p:nvPicPr>
              <p:cNvPr id="19" name="Ink 18">
                <a:extLst>
                  <a:ext uri="{FF2B5EF4-FFF2-40B4-BE49-F238E27FC236}">
                    <a16:creationId xmlns:a16="http://schemas.microsoft.com/office/drawing/2014/main" id="{49C5CFF8-B5CF-C5AD-84BD-57A9CC420B50}"/>
                  </a:ext>
                </a:extLst>
              </p:cNvPr>
              <p:cNvPicPr/>
              <p:nvPr/>
            </p:nvPicPr>
            <p:blipFill>
              <a:blip r:embed="rId7"/>
              <a:stretch>
                <a:fillRect/>
              </a:stretch>
            </p:blipFill>
            <p:spPr>
              <a:xfrm>
                <a:off x="6076888" y="2439830"/>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0" name="Ink 19">
                <a:extLst>
                  <a:ext uri="{FF2B5EF4-FFF2-40B4-BE49-F238E27FC236}">
                    <a16:creationId xmlns:a16="http://schemas.microsoft.com/office/drawing/2014/main" id="{88ADC16E-9266-FD9F-F7FF-4EEEEA0164C1}"/>
                  </a:ext>
                </a:extLst>
              </p14:cNvPr>
              <p14:cNvContentPartPr/>
              <p14:nvPr/>
            </p14:nvContentPartPr>
            <p14:xfrm>
              <a:off x="5253928" y="2598590"/>
              <a:ext cx="1153080" cy="521640"/>
            </p14:xfrm>
          </p:contentPart>
        </mc:Choice>
        <mc:Fallback xmlns="">
          <p:pic>
            <p:nvPicPr>
              <p:cNvPr id="20" name="Ink 19">
                <a:extLst>
                  <a:ext uri="{FF2B5EF4-FFF2-40B4-BE49-F238E27FC236}">
                    <a16:creationId xmlns:a16="http://schemas.microsoft.com/office/drawing/2014/main" id="{88ADC16E-9266-FD9F-F7FF-4EEEEA0164C1}"/>
                  </a:ext>
                </a:extLst>
              </p:cNvPr>
              <p:cNvPicPr/>
              <p:nvPr/>
            </p:nvPicPr>
            <p:blipFill>
              <a:blip r:embed="rId9"/>
              <a:stretch>
                <a:fillRect/>
              </a:stretch>
            </p:blipFill>
            <p:spPr>
              <a:xfrm>
                <a:off x="5190928" y="2220950"/>
                <a:ext cx="1278720" cy="127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41AFFE7F-20D0-250F-714B-429AE5DC4B9A}"/>
                  </a:ext>
                </a:extLst>
              </p14:cNvPr>
              <p14:cNvContentPartPr/>
              <p14:nvPr/>
            </p14:nvContentPartPr>
            <p14:xfrm>
              <a:off x="6211888" y="2732510"/>
              <a:ext cx="683640" cy="120960"/>
            </p14:xfrm>
          </p:contentPart>
        </mc:Choice>
        <mc:Fallback xmlns="">
          <p:pic>
            <p:nvPicPr>
              <p:cNvPr id="21" name="Ink 20">
                <a:extLst>
                  <a:ext uri="{FF2B5EF4-FFF2-40B4-BE49-F238E27FC236}">
                    <a16:creationId xmlns:a16="http://schemas.microsoft.com/office/drawing/2014/main" id="{41AFFE7F-20D0-250F-714B-429AE5DC4B9A}"/>
                  </a:ext>
                </a:extLst>
              </p:cNvPr>
              <p:cNvPicPr/>
              <p:nvPr/>
            </p:nvPicPr>
            <p:blipFill>
              <a:blip r:embed="rId11"/>
              <a:stretch>
                <a:fillRect/>
              </a:stretch>
            </p:blipFill>
            <p:spPr>
              <a:xfrm>
                <a:off x="6122248" y="2552870"/>
                <a:ext cx="86328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C93595C7-D4EB-EA29-4DAA-0E5B978ECCB8}"/>
                  </a:ext>
                </a:extLst>
              </p14:cNvPr>
              <p14:cNvContentPartPr/>
              <p14:nvPr/>
            </p14:nvContentPartPr>
            <p14:xfrm>
              <a:off x="6364528" y="2873630"/>
              <a:ext cx="213480" cy="78120"/>
            </p14:xfrm>
          </p:contentPart>
        </mc:Choice>
        <mc:Fallback xmlns="">
          <p:pic>
            <p:nvPicPr>
              <p:cNvPr id="22" name="Ink 21">
                <a:extLst>
                  <a:ext uri="{FF2B5EF4-FFF2-40B4-BE49-F238E27FC236}">
                    <a16:creationId xmlns:a16="http://schemas.microsoft.com/office/drawing/2014/main" id="{C93595C7-D4EB-EA29-4DAA-0E5B978ECCB8}"/>
                  </a:ext>
                </a:extLst>
              </p:cNvPr>
              <p:cNvPicPr/>
              <p:nvPr/>
            </p:nvPicPr>
            <p:blipFill>
              <a:blip r:embed="rId13"/>
              <a:stretch>
                <a:fillRect/>
              </a:stretch>
            </p:blipFill>
            <p:spPr>
              <a:xfrm>
                <a:off x="6274888" y="2693990"/>
                <a:ext cx="3931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6BF301C3-5915-CBAD-7A10-236976A0F556}"/>
                  </a:ext>
                </a:extLst>
              </p14:cNvPr>
              <p14:cNvContentPartPr/>
              <p14:nvPr/>
            </p14:nvContentPartPr>
            <p14:xfrm>
              <a:off x="6537688" y="2711990"/>
              <a:ext cx="676800" cy="258480"/>
            </p14:xfrm>
          </p:contentPart>
        </mc:Choice>
        <mc:Fallback xmlns="">
          <p:pic>
            <p:nvPicPr>
              <p:cNvPr id="23" name="Ink 22">
                <a:extLst>
                  <a:ext uri="{FF2B5EF4-FFF2-40B4-BE49-F238E27FC236}">
                    <a16:creationId xmlns:a16="http://schemas.microsoft.com/office/drawing/2014/main" id="{6BF301C3-5915-CBAD-7A10-236976A0F556}"/>
                  </a:ext>
                </a:extLst>
              </p:cNvPr>
              <p:cNvPicPr/>
              <p:nvPr/>
            </p:nvPicPr>
            <p:blipFill>
              <a:blip r:embed="rId15"/>
              <a:stretch>
                <a:fillRect/>
              </a:stretch>
            </p:blipFill>
            <p:spPr>
              <a:xfrm>
                <a:off x="6448048" y="2531990"/>
                <a:ext cx="85644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F8AC7E3E-7ADD-70A7-80BA-E01B2278A13A}"/>
                  </a:ext>
                </a:extLst>
              </p14:cNvPr>
              <p14:cNvContentPartPr/>
              <p14:nvPr/>
            </p14:nvContentPartPr>
            <p14:xfrm>
              <a:off x="6764128" y="2705870"/>
              <a:ext cx="10080" cy="154440"/>
            </p14:xfrm>
          </p:contentPart>
        </mc:Choice>
        <mc:Fallback xmlns="">
          <p:pic>
            <p:nvPicPr>
              <p:cNvPr id="24" name="Ink 23">
                <a:extLst>
                  <a:ext uri="{FF2B5EF4-FFF2-40B4-BE49-F238E27FC236}">
                    <a16:creationId xmlns:a16="http://schemas.microsoft.com/office/drawing/2014/main" id="{F8AC7E3E-7ADD-70A7-80BA-E01B2278A13A}"/>
                  </a:ext>
                </a:extLst>
              </p:cNvPr>
              <p:cNvPicPr/>
              <p:nvPr/>
            </p:nvPicPr>
            <p:blipFill>
              <a:blip r:embed="rId17"/>
              <a:stretch>
                <a:fillRect/>
              </a:stretch>
            </p:blipFill>
            <p:spPr>
              <a:xfrm>
                <a:off x="6674488" y="2525870"/>
                <a:ext cx="1897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435AA1FE-A1FA-2A5C-B68E-734EFBB2C944}"/>
                  </a:ext>
                </a:extLst>
              </p14:cNvPr>
              <p14:cNvContentPartPr/>
              <p14:nvPr/>
            </p14:nvContentPartPr>
            <p14:xfrm>
              <a:off x="6694288" y="2647550"/>
              <a:ext cx="167400" cy="226440"/>
            </p14:xfrm>
          </p:contentPart>
        </mc:Choice>
        <mc:Fallback xmlns="">
          <p:pic>
            <p:nvPicPr>
              <p:cNvPr id="25" name="Ink 24">
                <a:extLst>
                  <a:ext uri="{FF2B5EF4-FFF2-40B4-BE49-F238E27FC236}">
                    <a16:creationId xmlns:a16="http://schemas.microsoft.com/office/drawing/2014/main" id="{435AA1FE-A1FA-2A5C-B68E-734EFBB2C944}"/>
                  </a:ext>
                </a:extLst>
              </p:cNvPr>
              <p:cNvPicPr/>
              <p:nvPr/>
            </p:nvPicPr>
            <p:blipFill>
              <a:blip r:embed="rId19"/>
              <a:stretch>
                <a:fillRect/>
              </a:stretch>
            </p:blipFill>
            <p:spPr>
              <a:xfrm>
                <a:off x="6604288" y="2467910"/>
                <a:ext cx="3470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7E0BF064-BA56-7D80-E676-453A0B04A487}"/>
                  </a:ext>
                </a:extLst>
              </p14:cNvPr>
              <p14:cNvContentPartPr/>
              <p14:nvPr/>
            </p14:nvContentPartPr>
            <p14:xfrm>
              <a:off x="6707968" y="2760950"/>
              <a:ext cx="66240" cy="19800"/>
            </p14:xfrm>
          </p:contentPart>
        </mc:Choice>
        <mc:Fallback xmlns="">
          <p:pic>
            <p:nvPicPr>
              <p:cNvPr id="26" name="Ink 25">
                <a:extLst>
                  <a:ext uri="{FF2B5EF4-FFF2-40B4-BE49-F238E27FC236}">
                    <a16:creationId xmlns:a16="http://schemas.microsoft.com/office/drawing/2014/main" id="{7E0BF064-BA56-7D80-E676-453A0B04A487}"/>
                  </a:ext>
                </a:extLst>
              </p:cNvPr>
              <p:cNvPicPr/>
              <p:nvPr/>
            </p:nvPicPr>
            <p:blipFill>
              <a:blip r:embed="rId21"/>
              <a:stretch>
                <a:fillRect/>
              </a:stretch>
            </p:blipFill>
            <p:spPr>
              <a:xfrm>
                <a:off x="6617968" y="2580950"/>
                <a:ext cx="24588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AF56BB1A-4FA8-7B7B-60C7-9E635E6B6295}"/>
                  </a:ext>
                </a:extLst>
              </p14:cNvPr>
              <p14:cNvContentPartPr/>
              <p14:nvPr/>
            </p14:nvContentPartPr>
            <p14:xfrm>
              <a:off x="6680608" y="2743310"/>
              <a:ext cx="228240" cy="81720"/>
            </p14:xfrm>
          </p:contentPart>
        </mc:Choice>
        <mc:Fallback xmlns="">
          <p:pic>
            <p:nvPicPr>
              <p:cNvPr id="27" name="Ink 26">
                <a:extLst>
                  <a:ext uri="{FF2B5EF4-FFF2-40B4-BE49-F238E27FC236}">
                    <a16:creationId xmlns:a16="http://schemas.microsoft.com/office/drawing/2014/main" id="{AF56BB1A-4FA8-7B7B-60C7-9E635E6B6295}"/>
                  </a:ext>
                </a:extLst>
              </p:cNvPr>
              <p:cNvPicPr/>
              <p:nvPr/>
            </p:nvPicPr>
            <p:blipFill>
              <a:blip r:embed="rId23"/>
              <a:stretch>
                <a:fillRect/>
              </a:stretch>
            </p:blipFill>
            <p:spPr>
              <a:xfrm>
                <a:off x="6590608" y="2563310"/>
                <a:ext cx="40788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D2BBE47B-C8AA-534A-9780-EC22F4369627}"/>
                  </a:ext>
                </a:extLst>
              </p14:cNvPr>
              <p14:cNvContentPartPr/>
              <p14:nvPr/>
            </p14:nvContentPartPr>
            <p14:xfrm>
              <a:off x="6736408" y="2771030"/>
              <a:ext cx="168480" cy="37800"/>
            </p14:xfrm>
          </p:contentPart>
        </mc:Choice>
        <mc:Fallback xmlns="">
          <p:pic>
            <p:nvPicPr>
              <p:cNvPr id="28" name="Ink 27">
                <a:extLst>
                  <a:ext uri="{FF2B5EF4-FFF2-40B4-BE49-F238E27FC236}">
                    <a16:creationId xmlns:a16="http://schemas.microsoft.com/office/drawing/2014/main" id="{D2BBE47B-C8AA-534A-9780-EC22F4369627}"/>
                  </a:ext>
                </a:extLst>
              </p:cNvPr>
              <p:cNvPicPr/>
              <p:nvPr/>
            </p:nvPicPr>
            <p:blipFill>
              <a:blip r:embed="rId25"/>
              <a:stretch>
                <a:fillRect/>
              </a:stretch>
            </p:blipFill>
            <p:spPr>
              <a:xfrm>
                <a:off x="6646768" y="2591030"/>
                <a:ext cx="34812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CE4385C1-5CE0-08D6-91C2-D7D2A34C2404}"/>
                  </a:ext>
                </a:extLst>
              </p14:cNvPr>
              <p14:cNvContentPartPr/>
              <p14:nvPr/>
            </p14:nvContentPartPr>
            <p14:xfrm>
              <a:off x="6697528" y="2771030"/>
              <a:ext cx="130320" cy="10080"/>
            </p14:xfrm>
          </p:contentPart>
        </mc:Choice>
        <mc:Fallback xmlns="">
          <p:pic>
            <p:nvPicPr>
              <p:cNvPr id="29" name="Ink 28">
                <a:extLst>
                  <a:ext uri="{FF2B5EF4-FFF2-40B4-BE49-F238E27FC236}">
                    <a16:creationId xmlns:a16="http://schemas.microsoft.com/office/drawing/2014/main" id="{CE4385C1-5CE0-08D6-91C2-D7D2A34C2404}"/>
                  </a:ext>
                </a:extLst>
              </p:cNvPr>
              <p:cNvPicPr/>
              <p:nvPr/>
            </p:nvPicPr>
            <p:blipFill>
              <a:blip r:embed="rId27"/>
              <a:stretch>
                <a:fillRect/>
              </a:stretch>
            </p:blipFill>
            <p:spPr>
              <a:xfrm>
                <a:off x="6607888" y="2591030"/>
                <a:ext cx="309960" cy="369720"/>
              </a:xfrm>
              <a:prstGeom prst="rect">
                <a:avLst/>
              </a:prstGeom>
            </p:spPr>
          </p:pic>
        </mc:Fallback>
      </mc:AlternateContent>
      <p:sp>
        <p:nvSpPr>
          <p:cNvPr id="30" name="Rectangle: Rounded Corners 29">
            <a:extLst>
              <a:ext uri="{FF2B5EF4-FFF2-40B4-BE49-F238E27FC236}">
                <a16:creationId xmlns:a16="http://schemas.microsoft.com/office/drawing/2014/main" id="{E0FCB3B2-ED73-2952-0BF5-740A3F494BBD}"/>
              </a:ext>
            </a:extLst>
          </p:cNvPr>
          <p:cNvSpPr/>
          <p:nvPr/>
        </p:nvSpPr>
        <p:spPr>
          <a:xfrm>
            <a:off x="5542384" y="2696510"/>
            <a:ext cx="1319304" cy="273960"/>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87172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1196" y="317826"/>
            <a:ext cx="5935872" cy="640698"/>
          </a:xfrm>
        </p:spPr>
        <p:txBody>
          <a:bodyPr/>
          <a:lstStyle/>
          <a:p>
            <a:r>
              <a:rPr lang="en-US" noProof="0" dirty="0"/>
              <a:t>Methodology</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131196" y="1376930"/>
            <a:ext cx="5671922" cy="426393"/>
          </a:xfrm>
        </p:spPr>
        <p:txBody>
          <a:bodyPr/>
          <a:lstStyle/>
          <a:p>
            <a:r>
              <a:rPr lang="en-IN" dirty="0"/>
              <a:t> </a:t>
            </a:r>
            <a:r>
              <a:rPr lang="en-IN" dirty="0">
                <a:effectLst/>
              </a:rPr>
              <a:t>Data Analysis</a:t>
            </a:r>
            <a:endParaRPr lang="en-US" dirty="0"/>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4986652" y="2001531"/>
            <a:ext cx="6740293" cy="1348661"/>
          </a:xfrm>
        </p:spPr>
        <p:txBody>
          <a:bodyPr/>
          <a:lstStyle/>
          <a:p>
            <a:pPr>
              <a:buFont typeface="+mj-lt"/>
              <a:buAutoNum type="arabicPeriod"/>
            </a:pPr>
            <a:r>
              <a:rPr lang="en-US" dirty="0"/>
              <a:t>The model is able to do the correct prediction with approximately 95% accuracy in 10 epochs .</a:t>
            </a:r>
          </a:p>
          <a:p>
            <a:r>
              <a:rPr lang="en-US" dirty="0"/>
              <a:t>2. The more images the classes have , the better is the model accuracy for that class .</a:t>
            </a:r>
          </a:p>
          <a:p>
            <a:endParaRPr lang="en-US" dirty="0"/>
          </a:p>
          <a:p>
            <a:endParaRPr lang="en-US" dirty="0"/>
          </a:p>
          <a:p>
            <a:endParaRPr lang="en-US" dirty="0"/>
          </a:p>
        </p:txBody>
      </p:sp>
      <p:sp>
        <p:nvSpPr>
          <p:cNvPr id="256" name="Date Placeholder 255">
            <a:extLst>
              <a:ext uri="{FF2B5EF4-FFF2-40B4-BE49-F238E27FC236}">
                <a16:creationId xmlns:a16="http://schemas.microsoft.com/office/drawing/2014/main" id="{A111CCC7-FCBE-479D-A98A-3FF0FC4C6D9D}"/>
              </a:ext>
            </a:extLst>
          </p:cNvPr>
          <p:cNvSpPr>
            <a:spLocks noGrp="1"/>
          </p:cNvSpPr>
          <p:nvPr>
            <p:ph type="dt" sz="half" idx="2"/>
          </p:nvPr>
        </p:nvSpPr>
        <p:spPr>
          <a:xfrm>
            <a:off x="838200" y="6356350"/>
            <a:ext cx="2743200" cy="365125"/>
          </a:xfrm>
        </p:spPr>
        <p:txBody>
          <a:bodyPr/>
          <a:lstStyle/>
          <a:p>
            <a:r>
              <a:rPr lang="en-US" dirty="0"/>
              <a:t>20XX</a:t>
            </a:r>
          </a:p>
        </p:txBody>
      </p:sp>
      <p:sp>
        <p:nvSpPr>
          <p:cNvPr id="257" name="Footer Placeholder 256">
            <a:extLst>
              <a:ext uri="{FF2B5EF4-FFF2-40B4-BE49-F238E27FC236}">
                <a16:creationId xmlns:a16="http://schemas.microsoft.com/office/drawing/2014/main" id="{8DBC7823-0B82-44CB-B937-1DAF28C165B4}"/>
              </a:ext>
            </a:extLst>
          </p:cNvPr>
          <p:cNvSpPr>
            <a:spLocks noGrp="1"/>
          </p:cNvSpPr>
          <p:nvPr>
            <p:ph type="ftr" sz="quarter" idx="3"/>
          </p:nvPr>
        </p:nvSpPr>
        <p:spPr>
          <a:xfrm>
            <a:off x="4038600" y="6356350"/>
            <a:ext cx="4114800" cy="365125"/>
          </a:xfrm>
        </p:spPr>
        <p:txBody>
          <a:bodyPr/>
          <a:lstStyle/>
          <a:p>
            <a:r>
              <a:rPr lang="en-US" dirty="0"/>
              <a:t>Crop cure</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11</a:t>
            </a:fld>
            <a:endParaRPr lang="en-US" dirty="0"/>
          </a:p>
        </p:txBody>
      </p:sp>
      <p:pic>
        <p:nvPicPr>
          <p:cNvPr id="13" name="Picture 12" descr="Chart, line chart&#10;&#10;Description automatically generated">
            <a:extLst>
              <a:ext uri="{FF2B5EF4-FFF2-40B4-BE49-F238E27FC236}">
                <a16:creationId xmlns:a16="http://schemas.microsoft.com/office/drawing/2014/main" id="{D3D10943-F439-35F8-D4F3-62DD7214AA43}"/>
              </a:ext>
            </a:extLst>
          </p:cNvPr>
          <p:cNvPicPr>
            <a:picLocks noChangeAspect="1"/>
          </p:cNvPicPr>
          <p:nvPr/>
        </p:nvPicPr>
        <p:blipFill>
          <a:blip r:embed="rId2"/>
          <a:stretch>
            <a:fillRect/>
          </a:stretch>
        </p:blipFill>
        <p:spPr>
          <a:xfrm>
            <a:off x="3581400" y="3285442"/>
            <a:ext cx="3564835" cy="2796540"/>
          </a:xfrm>
          <a:prstGeom prst="rect">
            <a:avLst/>
          </a:prstGeom>
        </p:spPr>
      </p:pic>
      <p:pic>
        <p:nvPicPr>
          <p:cNvPr id="15" name="Picture 14" descr="Chart, line chart&#10;&#10;Description automatically generated">
            <a:extLst>
              <a:ext uri="{FF2B5EF4-FFF2-40B4-BE49-F238E27FC236}">
                <a16:creationId xmlns:a16="http://schemas.microsoft.com/office/drawing/2014/main" id="{89C7E321-32F4-84BF-ED23-1EA739A81971}"/>
              </a:ext>
            </a:extLst>
          </p:cNvPr>
          <p:cNvPicPr>
            <a:picLocks noChangeAspect="1"/>
          </p:cNvPicPr>
          <p:nvPr/>
        </p:nvPicPr>
        <p:blipFill>
          <a:blip r:embed="rId3"/>
          <a:stretch>
            <a:fillRect/>
          </a:stretch>
        </p:blipFill>
        <p:spPr>
          <a:xfrm>
            <a:off x="0" y="3361602"/>
            <a:ext cx="3731686" cy="2743200"/>
          </a:xfrm>
          <a:prstGeom prst="rect">
            <a:avLst/>
          </a:prstGeom>
        </p:spPr>
      </p:pic>
      <p:pic>
        <p:nvPicPr>
          <p:cNvPr id="17" name="Picture 16" descr="Graphical user interface, chart, application, Teams&#10;&#10;Description automatically generated">
            <a:extLst>
              <a:ext uri="{FF2B5EF4-FFF2-40B4-BE49-F238E27FC236}">
                <a16:creationId xmlns:a16="http://schemas.microsoft.com/office/drawing/2014/main" id="{F3596906-733A-CCCB-5EC2-C5D22621C9ED}"/>
              </a:ext>
            </a:extLst>
          </p:cNvPr>
          <p:cNvPicPr>
            <a:picLocks noChangeAspect="1"/>
          </p:cNvPicPr>
          <p:nvPr/>
        </p:nvPicPr>
        <p:blipFill>
          <a:blip r:embed="rId4"/>
          <a:stretch>
            <a:fillRect/>
          </a:stretch>
        </p:blipFill>
        <p:spPr>
          <a:xfrm>
            <a:off x="347247" y="412614"/>
            <a:ext cx="4075666" cy="2674620"/>
          </a:xfrm>
          <a:prstGeom prst="rect">
            <a:avLst/>
          </a:prstGeom>
        </p:spPr>
      </p:pic>
    </p:spTree>
    <p:extLst>
      <p:ext uri="{BB962C8B-B14F-4D97-AF65-F5344CB8AC3E}">
        <p14:creationId xmlns:p14="http://schemas.microsoft.com/office/powerpoint/2010/main" val="2878227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262BE86-6F12-5AF0-0F0C-04793AA6C5CD}"/>
              </a:ext>
            </a:extLst>
          </p:cNvPr>
          <p:cNvSpPr>
            <a:spLocks noGrp="1"/>
          </p:cNvSpPr>
          <p:nvPr>
            <p:ph type="title"/>
          </p:nvPr>
        </p:nvSpPr>
        <p:spPr/>
        <p:txBody>
          <a:bodyPr/>
          <a:lstStyle/>
          <a:p>
            <a:r>
              <a:rPr lang="en-US" dirty="0"/>
              <a:t>Data analysis</a:t>
            </a:r>
            <a:endParaRPr lang="en-IN" dirty="0"/>
          </a:p>
        </p:txBody>
      </p:sp>
      <p:pic>
        <p:nvPicPr>
          <p:cNvPr id="29" name="Picture Placeholder 28" descr="A picture containing map&#10;&#10;Description automatically generated">
            <a:extLst>
              <a:ext uri="{FF2B5EF4-FFF2-40B4-BE49-F238E27FC236}">
                <a16:creationId xmlns:a16="http://schemas.microsoft.com/office/drawing/2014/main" id="{5E674960-5557-9D51-08D8-6D2ED199CEDC}"/>
              </a:ext>
            </a:extLst>
          </p:cNvPr>
          <p:cNvPicPr>
            <a:picLocks noGrp="1" noChangeAspect="1"/>
          </p:cNvPicPr>
          <p:nvPr>
            <p:ph type="pic" sz="quarter" idx="14"/>
          </p:nvPr>
        </p:nvPicPr>
        <p:blipFill>
          <a:blip r:embed="rId2"/>
          <a:srcRect l="2578" r="2578"/>
          <a:stretch>
            <a:fillRect/>
          </a:stretch>
        </p:blipFill>
        <p:spPr>
          <a:xfrm>
            <a:off x="703728" y="2286000"/>
            <a:ext cx="2487705" cy="2452559"/>
          </a:xfrm>
        </p:spPr>
      </p:pic>
      <p:sp>
        <p:nvSpPr>
          <p:cNvPr id="17" name="Text Placeholder 16">
            <a:extLst>
              <a:ext uri="{FF2B5EF4-FFF2-40B4-BE49-F238E27FC236}">
                <a16:creationId xmlns:a16="http://schemas.microsoft.com/office/drawing/2014/main" id="{8ABDBDF2-7AB3-61F0-4419-0AF0C9BB0BCD}"/>
              </a:ext>
            </a:extLst>
          </p:cNvPr>
          <p:cNvSpPr>
            <a:spLocks noGrp="1"/>
          </p:cNvSpPr>
          <p:nvPr>
            <p:ph type="body" sz="quarter" idx="18"/>
          </p:nvPr>
        </p:nvSpPr>
        <p:spPr/>
        <p:txBody>
          <a:bodyPr/>
          <a:lstStyle/>
          <a:p>
            <a:r>
              <a:rPr lang="en-US" dirty="0"/>
              <a:t>Late blight</a:t>
            </a:r>
            <a:endParaRPr lang="en-IN" dirty="0"/>
          </a:p>
        </p:txBody>
      </p:sp>
      <p:sp>
        <p:nvSpPr>
          <p:cNvPr id="18" name="Text Placeholder 17">
            <a:extLst>
              <a:ext uri="{FF2B5EF4-FFF2-40B4-BE49-F238E27FC236}">
                <a16:creationId xmlns:a16="http://schemas.microsoft.com/office/drawing/2014/main" id="{25925126-BA08-4777-90D8-E089CD58DFD6}"/>
              </a:ext>
            </a:extLst>
          </p:cNvPr>
          <p:cNvSpPr>
            <a:spLocks noGrp="1"/>
          </p:cNvSpPr>
          <p:nvPr>
            <p:ph type="body" sz="quarter" idx="19"/>
          </p:nvPr>
        </p:nvSpPr>
        <p:spPr/>
        <p:txBody>
          <a:bodyPr/>
          <a:lstStyle/>
          <a:p>
            <a:r>
              <a:rPr lang="en-US" dirty="0"/>
              <a:t>Correct prediction with confidence 95.65%</a:t>
            </a:r>
            <a:endParaRPr lang="en-IN" dirty="0"/>
          </a:p>
        </p:txBody>
      </p:sp>
      <p:pic>
        <p:nvPicPr>
          <p:cNvPr id="31" name="Picture Placeholder 30" descr="A picture containing custard apple, fruit&#10;&#10;Description automatically generated">
            <a:extLst>
              <a:ext uri="{FF2B5EF4-FFF2-40B4-BE49-F238E27FC236}">
                <a16:creationId xmlns:a16="http://schemas.microsoft.com/office/drawing/2014/main" id="{8E0D2674-DB65-2E40-2E95-01BD1C558942}"/>
              </a:ext>
            </a:extLst>
          </p:cNvPr>
          <p:cNvPicPr>
            <a:picLocks noGrp="1" noChangeAspect="1"/>
          </p:cNvPicPr>
          <p:nvPr>
            <p:ph type="pic" sz="quarter" idx="20"/>
          </p:nvPr>
        </p:nvPicPr>
        <p:blipFill>
          <a:blip r:embed="rId3"/>
          <a:srcRect l="3658" r="3658"/>
          <a:stretch>
            <a:fillRect/>
          </a:stretch>
        </p:blipFill>
        <p:spPr>
          <a:xfrm>
            <a:off x="3581399" y="2282569"/>
            <a:ext cx="2280649" cy="2405882"/>
          </a:xfrm>
        </p:spPr>
      </p:pic>
      <p:sp>
        <p:nvSpPr>
          <p:cNvPr id="22" name="Text Placeholder 21">
            <a:extLst>
              <a:ext uri="{FF2B5EF4-FFF2-40B4-BE49-F238E27FC236}">
                <a16:creationId xmlns:a16="http://schemas.microsoft.com/office/drawing/2014/main" id="{FF82A158-B69A-9053-7389-DAC66B8DAAFD}"/>
              </a:ext>
            </a:extLst>
          </p:cNvPr>
          <p:cNvSpPr>
            <a:spLocks noGrp="1"/>
          </p:cNvSpPr>
          <p:nvPr>
            <p:ph type="body" sz="quarter" idx="23"/>
          </p:nvPr>
        </p:nvSpPr>
        <p:spPr/>
        <p:txBody>
          <a:bodyPr/>
          <a:lstStyle/>
          <a:p>
            <a:r>
              <a:rPr lang="en-US" dirty="0"/>
              <a:t>Early blight</a:t>
            </a:r>
            <a:endParaRPr lang="en-IN" dirty="0"/>
          </a:p>
        </p:txBody>
      </p:sp>
      <p:sp>
        <p:nvSpPr>
          <p:cNvPr id="23" name="Text Placeholder 22">
            <a:extLst>
              <a:ext uri="{FF2B5EF4-FFF2-40B4-BE49-F238E27FC236}">
                <a16:creationId xmlns:a16="http://schemas.microsoft.com/office/drawing/2014/main" id="{C09BFE4F-F114-E6FB-3290-A5C8395CB7BD}"/>
              </a:ext>
            </a:extLst>
          </p:cNvPr>
          <p:cNvSpPr>
            <a:spLocks noGrp="1"/>
          </p:cNvSpPr>
          <p:nvPr>
            <p:ph type="body" sz="quarter" idx="24"/>
          </p:nvPr>
        </p:nvSpPr>
        <p:spPr/>
        <p:txBody>
          <a:bodyPr/>
          <a:lstStyle/>
          <a:p>
            <a:r>
              <a:rPr lang="en-US" dirty="0"/>
              <a:t>Correct prediction with confidence 94.55%</a:t>
            </a:r>
            <a:endParaRPr lang="en-IN" dirty="0"/>
          </a:p>
          <a:p>
            <a:endParaRPr lang="en-IN" dirty="0"/>
          </a:p>
        </p:txBody>
      </p:sp>
      <p:pic>
        <p:nvPicPr>
          <p:cNvPr id="33" name="Picture Placeholder 32" descr="Calendar&#10;&#10;Description automatically generated with low confidence">
            <a:extLst>
              <a:ext uri="{FF2B5EF4-FFF2-40B4-BE49-F238E27FC236}">
                <a16:creationId xmlns:a16="http://schemas.microsoft.com/office/drawing/2014/main" id="{B2E149A6-70B7-28E2-0137-79D827E4DF7A}"/>
              </a:ext>
            </a:extLst>
          </p:cNvPr>
          <p:cNvPicPr>
            <a:picLocks noGrp="1" noChangeAspect="1"/>
          </p:cNvPicPr>
          <p:nvPr>
            <p:ph type="pic" sz="quarter" idx="21"/>
          </p:nvPr>
        </p:nvPicPr>
        <p:blipFill>
          <a:blip r:embed="rId4"/>
          <a:srcRect l="2966" r="2966"/>
          <a:stretch>
            <a:fillRect/>
          </a:stretch>
        </p:blipFill>
        <p:spPr>
          <a:xfrm>
            <a:off x="9038883" y="2272560"/>
            <a:ext cx="2437965" cy="2455991"/>
          </a:xfrm>
        </p:spPr>
      </p:pic>
      <p:sp>
        <p:nvSpPr>
          <p:cNvPr id="24" name="Text Placeholder 23">
            <a:extLst>
              <a:ext uri="{FF2B5EF4-FFF2-40B4-BE49-F238E27FC236}">
                <a16:creationId xmlns:a16="http://schemas.microsoft.com/office/drawing/2014/main" id="{A8A6838C-64E3-7441-A884-9101B25654FD}"/>
              </a:ext>
            </a:extLst>
          </p:cNvPr>
          <p:cNvSpPr>
            <a:spLocks noGrp="1"/>
          </p:cNvSpPr>
          <p:nvPr>
            <p:ph type="body" sz="quarter" idx="25"/>
          </p:nvPr>
        </p:nvSpPr>
        <p:spPr/>
        <p:txBody>
          <a:bodyPr/>
          <a:lstStyle/>
          <a:p>
            <a:r>
              <a:rPr lang="en-US" dirty="0"/>
              <a:t>Healthy leaf</a:t>
            </a:r>
            <a:endParaRPr lang="en-IN" dirty="0"/>
          </a:p>
        </p:txBody>
      </p:sp>
      <p:sp>
        <p:nvSpPr>
          <p:cNvPr id="25" name="Text Placeholder 24">
            <a:extLst>
              <a:ext uri="{FF2B5EF4-FFF2-40B4-BE49-F238E27FC236}">
                <a16:creationId xmlns:a16="http://schemas.microsoft.com/office/drawing/2014/main" id="{2D9286B6-381E-324C-ED1C-C6A0847C7F4A}"/>
              </a:ext>
            </a:extLst>
          </p:cNvPr>
          <p:cNvSpPr>
            <a:spLocks noGrp="1"/>
          </p:cNvSpPr>
          <p:nvPr>
            <p:ph type="body" sz="quarter" idx="26"/>
          </p:nvPr>
        </p:nvSpPr>
        <p:spPr/>
        <p:txBody>
          <a:bodyPr/>
          <a:lstStyle/>
          <a:p>
            <a:r>
              <a:rPr lang="en-US" dirty="0"/>
              <a:t>Correct prediction with confidence 93.97%</a:t>
            </a:r>
            <a:endParaRPr lang="en-IN" dirty="0"/>
          </a:p>
          <a:p>
            <a:endParaRPr lang="en-IN" dirty="0"/>
          </a:p>
        </p:txBody>
      </p:sp>
      <p:sp>
        <p:nvSpPr>
          <p:cNvPr id="26" name="Text Placeholder 25">
            <a:extLst>
              <a:ext uri="{FF2B5EF4-FFF2-40B4-BE49-F238E27FC236}">
                <a16:creationId xmlns:a16="http://schemas.microsoft.com/office/drawing/2014/main" id="{4BB38549-DE6D-723D-6A9A-4F0032613014}"/>
              </a:ext>
            </a:extLst>
          </p:cNvPr>
          <p:cNvSpPr>
            <a:spLocks noGrp="1"/>
          </p:cNvSpPr>
          <p:nvPr>
            <p:ph type="body" sz="quarter" idx="27"/>
          </p:nvPr>
        </p:nvSpPr>
        <p:spPr/>
        <p:txBody>
          <a:bodyPr/>
          <a:lstStyle/>
          <a:p>
            <a:r>
              <a:rPr lang="en-US" dirty="0"/>
              <a:t>Random image</a:t>
            </a:r>
            <a:endParaRPr lang="en-IN" dirty="0"/>
          </a:p>
        </p:txBody>
      </p:sp>
      <p:sp>
        <p:nvSpPr>
          <p:cNvPr id="27" name="Text Placeholder 26">
            <a:extLst>
              <a:ext uri="{FF2B5EF4-FFF2-40B4-BE49-F238E27FC236}">
                <a16:creationId xmlns:a16="http://schemas.microsoft.com/office/drawing/2014/main" id="{CB26889A-E851-7E20-56BA-8E370D5240C3}"/>
              </a:ext>
            </a:extLst>
          </p:cNvPr>
          <p:cNvSpPr>
            <a:spLocks noGrp="1"/>
          </p:cNvSpPr>
          <p:nvPr>
            <p:ph type="body" sz="quarter" idx="28"/>
          </p:nvPr>
        </p:nvSpPr>
        <p:spPr/>
        <p:txBody>
          <a:bodyPr/>
          <a:lstStyle/>
          <a:p>
            <a:r>
              <a:rPr lang="en-US" dirty="0"/>
              <a:t>Correct prediction with confidence 99.9%</a:t>
            </a:r>
            <a:endParaRPr lang="en-IN" dirty="0"/>
          </a:p>
          <a:p>
            <a:endParaRPr lang="en-IN" dirty="0"/>
          </a:p>
        </p:txBody>
      </p:sp>
      <p:sp>
        <p:nvSpPr>
          <p:cNvPr id="12" name="Date Placeholder 11">
            <a:extLst>
              <a:ext uri="{FF2B5EF4-FFF2-40B4-BE49-F238E27FC236}">
                <a16:creationId xmlns:a16="http://schemas.microsoft.com/office/drawing/2014/main" id="{48F30BD8-B0B5-1369-F4F9-1C990736EAE4}"/>
              </a:ext>
            </a:extLst>
          </p:cNvPr>
          <p:cNvSpPr>
            <a:spLocks noGrp="1"/>
          </p:cNvSpPr>
          <p:nvPr>
            <p:ph type="dt" sz="half" idx="10"/>
          </p:nvPr>
        </p:nvSpPr>
        <p:spPr/>
        <p:txBody>
          <a:bodyPr/>
          <a:lstStyle/>
          <a:p>
            <a:r>
              <a:rPr lang="en-US"/>
              <a:t>20XX</a:t>
            </a:r>
            <a:endParaRPr lang="en-US" dirty="0"/>
          </a:p>
        </p:txBody>
      </p:sp>
      <p:sp>
        <p:nvSpPr>
          <p:cNvPr id="13" name="Footer Placeholder 12">
            <a:extLst>
              <a:ext uri="{FF2B5EF4-FFF2-40B4-BE49-F238E27FC236}">
                <a16:creationId xmlns:a16="http://schemas.microsoft.com/office/drawing/2014/main" id="{19D62F5A-0AB5-F6B7-80D3-EA987DDFF1A8}"/>
              </a:ext>
            </a:extLst>
          </p:cNvPr>
          <p:cNvSpPr>
            <a:spLocks noGrp="1"/>
          </p:cNvSpPr>
          <p:nvPr>
            <p:ph type="ftr" sz="quarter" idx="11"/>
          </p:nvPr>
        </p:nvSpPr>
        <p:spPr/>
        <p:txBody>
          <a:bodyPr/>
          <a:lstStyle/>
          <a:p>
            <a:r>
              <a:rPr lang="en-US"/>
              <a:t>Pitch deck</a:t>
            </a:r>
            <a:endParaRPr lang="en-US" dirty="0"/>
          </a:p>
        </p:txBody>
      </p:sp>
      <p:sp>
        <p:nvSpPr>
          <p:cNvPr id="14" name="Slide Number Placeholder 13">
            <a:extLst>
              <a:ext uri="{FF2B5EF4-FFF2-40B4-BE49-F238E27FC236}">
                <a16:creationId xmlns:a16="http://schemas.microsoft.com/office/drawing/2014/main" id="{5278BC38-1491-3773-3DD6-F30DD7221A9A}"/>
              </a:ext>
            </a:extLst>
          </p:cNvPr>
          <p:cNvSpPr>
            <a:spLocks noGrp="1"/>
          </p:cNvSpPr>
          <p:nvPr>
            <p:ph type="sldNum" sz="quarter" idx="12"/>
          </p:nvPr>
        </p:nvSpPr>
        <p:spPr/>
        <p:txBody>
          <a:bodyPr/>
          <a:lstStyle/>
          <a:p>
            <a:fld id="{EA87306C-81BA-4795-A5CA-9392456A8C1E}" type="slidenum">
              <a:rPr lang="en-US" smtClean="0"/>
              <a:pPr/>
              <a:t>12</a:t>
            </a:fld>
            <a:endParaRPr lang="en-US" dirty="0"/>
          </a:p>
        </p:txBody>
      </p:sp>
      <p:pic>
        <p:nvPicPr>
          <p:cNvPr id="39" name="Picture Placeholder 38" descr="A green leaf on a white background&#10;&#10;Description automatically generated with low confidence">
            <a:extLst>
              <a:ext uri="{FF2B5EF4-FFF2-40B4-BE49-F238E27FC236}">
                <a16:creationId xmlns:a16="http://schemas.microsoft.com/office/drawing/2014/main" id="{7DB507A8-C1FE-5C93-B79A-A4F876034CB8}"/>
              </a:ext>
            </a:extLst>
          </p:cNvPr>
          <p:cNvPicPr>
            <a:picLocks noGrp="1" noChangeAspect="1"/>
          </p:cNvPicPr>
          <p:nvPr>
            <p:ph type="pic" sz="quarter" idx="22"/>
          </p:nvPr>
        </p:nvPicPr>
        <p:blipFill>
          <a:blip r:embed="rId5"/>
          <a:srcRect l="2850" r="2850"/>
          <a:stretch>
            <a:fillRect/>
          </a:stretch>
        </p:blipFill>
        <p:spPr>
          <a:xfrm>
            <a:off x="6268786" y="2335550"/>
            <a:ext cx="2412664" cy="2430899"/>
          </a:xfrm>
        </p:spPr>
      </p:pic>
    </p:spTree>
    <p:extLst>
      <p:ext uri="{BB962C8B-B14F-4D97-AF65-F5344CB8AC3E}">
        <p14:creationId xmlns:p14="http://schemas.microsoft.com/office/powerpoint/2010/main" val="59431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descr="Chart, sunburst chart&#10;&#10;Description automatically generated">
            <a:extLst>
              <a:ext uri="{FF2B5EF4-FFF2-40B4-BE49-F238E27FC236}">
                <a16:creationId xmlns:a16="http://schemas.microsoft.com/office/drawing/2014/main" id="{4818D5D6-E234-D271-BE5E-352E32FCCB62}"/>
              </a:ext>
            </a:extLst>
          </p:cNvPr>
          <p:cNvPicPr>
            <a:picLocks noGrp="1" noChangeAspect="1"/>
          </p:cNvPicPr>
          <p:nvPr>
            <p:ph type="pic" sz="quarter" idx="10"/>
          </p:nvPr>
        </p:nvPicPr>
        <p:blipFill>
          <a:blip r:embed="rId2"/>
          <a:srcRect l="8024" r="8024"/>
          <a:stretch>
            <a:fillRect/>
          </a:stretch>
        </p:blipFill>
        <p:spPr>
          <a:xfrm>
            <a:off x="141288" y="317500"/>
            <a:ext cx="4760912" cy="6226175"/>
          </a:xfrm>
        </p:spPr>
      </p:pic>
      <p:sp>
        <p:nvSpPr>
          <p:cNvPr id="12" name="Date Placeholder 11">
            <a:extLst>
              <a:ext uri="{FF2B5EF4-FFF2-40B4-BE49-F238E27FC236}">
                <a16:creationId xmlns:a16="http://schemas.microsoft.com/office/drawing/2014/main" id="{1E39C810-D997-DFC6-B26C-1BBBFA2AB247}"/>
              </a:ext>
            </a:extLst>
          </p:cNvPr>
          <p:cNvSpPr>
            <a:spLocks noGrp="1"/>
          </p:cNvSpPr>
          <p:nvPr>
            <p:ph type="dt" sz="half" idx="2"/>
          </p:nvPr>
        </p:nvSpPr>
        <p:spPr/>
        <p:txBody>
          <a:bodyPr/>
          <a:lstStyle/>
          <a:p>
            <a:r>
              <a:rPr lang="en-US"/>
              <a:t>20XX</a:t>
            </a:r>
            <a:endParaRPr lang="en-US" dirty="0"/>
          </a:p>
        </p:txBody>
      </p:sp>
      <p:sp>
        <p:nvSpPr>
          <p:cNvPr id="5" name="Text Placeholder 4">
            <a:extLst>
              <a:ext uri="{FF2B5EF4-FFF2-40B4-BE49-F238E27FC236}">
                <a16:creationId xmlns:a16="http://schemas.microsoft.com/office/drawing/2014/main" id="{975E9BC4-C9B4-3569-62D6-938ED0E8C0D5}"/>
              </a:ext>
            </a:extLst>
          </p:cNvPr>
          <p:cNvSpPr>
            <a:spLocks noGrp="1"/>
          </p:cNvSpPr>
          <p:nvPr>
            <p:ph type="body" sz="quarter" idx="12"/>
          </p:nvPr>
        </p:nvSpPr>
        <p:spPr>
          <a:xfrm>
            <a:off x="5131196" y="2413262"/>
            <a:ext cx="6454346" cy="3044858"/>
          </a:xfrm>
        </p:spPr>
        <p:txBody>
          <a:bodyPr/>
          <a:lstStyle/>
          <a:p>
            <a:pPr>
              <a:buFont typeface="+mj-lt"/>
              <a:buAutoNum type="arabicPeriod"/>
            </a:pPr>
            <a:r>
              <a:rPr lang="en-US" dirty="0"/>
              <a:t>Implementing  transfer learning by using pre-trained models and fine-tuning them for the specific task of plant disease detection.</a:t>
            </a:r>
          </a:p>
          <a:p>
            <a:pPr>
              <a:buFont typeface="+mj-lt"/>
              <a:buAutoNum type="arabicPeriod"/>
            </a:pPr>
            <a:r>
              <a:rPr lang="en-US" dirty="0"/>
              <a:t>Use techniques like early stopping to stop the training process when the validation accuracy stops improving.</a:t>
            </a:r>
          </a:p>
          <a:p>
            <a:pPr>
              <a:buFont typeface="+mj-lt"/>
              <a:buAutoNum type="arabicPeriod"/>
            </a:pPr>
            <a:r>
              <a:rPr lang="en-US" dirty="0"/>
              <a:t>Use a larger and more diverse dataset to train and test the model. </a:t>
            </a:r>
          </a:p>
          <a:p>
            <a:pPr algn="l"/>
            <a:r>
              <a:rPr lang="en-US" b="0" dirty="0">
                <a:effectLst/>
              </a:rPr>
              <a:t> </a:t>
            </a:r>
          </a:p>
          <a:p>
            <a:endParaRPr lang="en-IN" dirty="0"/>
          </a:p>
        </p:txBody>
      </p:sp>
      <p:sp>
        <p:nvSpPr>
          <p:cNvPr id="13" name="Footer Placeholder 12">
            <a:extLst>
              <a:ext uri="{FF2B5EF4-FFF2-40B4-BE49-F238E27FC236}">
                <a16:creationId xmlns:a16="http://schemas.microsoft.com/office/drawing/2014/main" id="{B7FA0C81-0464-3F41-EBF8-D1FE84FB543E}"/>
              </a:ext>
            </a:extLst>
          </p:cNvPr>
          <p:cNvSpPr>
            <a:spLocks noGrp="1"/>
          </p:cNvSpPr>
          <p:nvPr>
            <p:ph type="ftr" sz="quarter" idx="3"/>
          </p:nvPr>
        </p:nvSpPr>
        <p:spPr/>
        <p:txBody>
          <a:bodyPr/>
          <a:lstStyle/>
          <a:p>
            <a:r>
              <a:rPr lang="en-US" dirty="0"/>
              <a:t>Crop cure</a:t>
            </a:r>
          </a:p>
        </p:txBody>
      </p:sp>
      <p:sp>
        <p:nvSpPr>
          <p:cNvPr id="14" name="Slide Number Placeholder 13">
            <a:extLst>
              <a:ext uri="{FF2B5EF4-FFF2-40B4-BE49-F238E27FC236}">
                <a16:creationId xmlns:a16="http://schemas.microsoft.com/office/drawing/2014/main" id="{3FFAE593-3C10-DC76-5EDB-FA720634709D}"/>
              </a:ext>
            </a:extLst>
          </p:cNvPr>
          <p:cNvSpPr>
            <a:spLocks noGrp="1"/>
          </p:cNvSpPr>
          <p:nvPr>
            <p:ph type="sldNum" sz="quarter" idx="4"/>
          </p:nvPr>
        </p:nvSpPr>
        <p:spPr/>
        <p:txBody>
          <a:bodyPr/>
          <a:lstStyle/>
          <a:p>
            <a:fld id="{EA87306C-81BA-4795-A5CA-9392456A8C1E}" type="slidenum">
              <a:rPr lang="en-US" smtClean="0"/>
              <a:pPr/>
              <a:t>13</a:t>
            </a:fld>
            <a:endParaRPr lang="en-US" dirty="0"/>
          </a:p>
        </p:txBody>
      </p:sp>
      <p:sp>
        <p:nvSpPr>
          <p:cNvPr id="28" name="Title 2">
            <a:extLst>
              <a:ext uri="{FF2B5EF4-FFF2-40B4-BE49-F238E27FC236}">
                <a16:creationId xmlns:a16="http://schemas.microsoft.com/office/drawing/2014/main" id="{4BD2D92C-4176-82B8-CEE5-8F1DA2935C6D}"/>
              </a:ext>
            </a:extLst>
          </p:cNvPr>
          <p:cNvSpPr>
            <a:spLocks noGrp="1"/>
          </p:cNvSpPr>
          <p:nvPr>
            <p:ph type="title"/>
          </p:nvPr>
        </p:nvSpPr>
        <p:spPr>
          <a:xfrm>
            <a:off x="5131196" y="317826"/>
            <a:ext cx="5935872" cy="640698"/>
          </a:xfrm>
        </p:spPr>
        <p:txBody>
          <a:bodyPr/>
          <a:lstStyle/>
          <a:p>
            <a:r>
              <a:rPr lang="en-US" noProof="0" dirty="0"/>
              <a:t>Methodology</a:t>
            </a:r>
            <a:endParaRPr lang="en-US" dirty="0"/>
          </a:p>
        </p:txBody>
      </p:sp>
      <p:sp>
        <p:nvSpPr>
          <p:cNvPr id="29" name="Text Placeholder 9">
            <a:extLst>
              <a:ext uri="{FF2B5EF4-FFF2-40B4-BE49-F238E27FC236}">
                <a16:creationId xmlns:a16="http://schemas.microsoft.com/office/drawing/2014/main" id="{6E7F2FEF-4A80-5FA1-CD9B-77E1589D8407}"/>
              </a:ext>
            </a:extLst>
          </p:cNvPr>
          <p:cNvSpPr txBox="1">
            <a:spLocks/>
          </p:cNvSpPr>
          <p:nvPr/>
        </p:nvSpPr>
        <p:spPr>
          <a:xfrm>
            <a:off x="5131196" y="1376930"/>
            <a:ext cx="5671922"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 Improvements</a:t>
            </a:r>
            <a:endParaRPr lang="en-US" dirty="0"/>
          </a:p>
        </p:txBody>
      </p:sp>
    </p:spTree>
    <p:extLst>
      <p:ext uri="{BB962C8B-B14F-4D97-AF65-F5344CB8AC3E}">
        <p14:creationId xmlns:p14="http://schemas.microsoft.com/office/powerpoint/2010/main" val="2204421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3E15E817-FA94-546B-49E0-BE61A56E53E6}"/>
              </a:ext>
            </a:extLst>
          </p:cNvPr>
          <p:cNvSpPr>
            <a:spLocks noGrp="1"/>
          </p:cNvSpPr>
          <p:nvPr>
            <p:ph type="body" sz="quarter" idx="16"/>
          </p:nvPr>
        </p:nvSpPr>
        <p:spPr>
          <a:xfrm>
            <a:off x="3996012" y="902545"/>
            <a:ext cx="3433138" cy="426393"/>
          </a:xfrm>
        </p:spPr>
        <p:txBody>
          <a:bodyPr/>
          <a:lstStyle/>
          <a:p>
            <a:r>
              <a:rPr lang="en-US" dirty="0"/>
              <a:t>Disease detection and treatment</a:t>
            </a:r>
            <a:endParaRPr lang="en-IN" dirty="0"/>
          </a:p>
        </p:txBody>
      </p:sp>
      <p:sp>
        <p:nvSpPr>
          <p:cNvPr id="26" name="Text Placeholder 25">
            <a:extLst>
              <a:ext uri="{FF2B5EF4-FFF2-40B4-BE49-F238E27FC236}">
                <a16:creationId xmlns:a16="http://schemas.microsoft.com/office/drawing/2014/main" id="{A1F84FC5-1AF1-EBD2-8BD9-99D872BDF6FC}"/>
              </a:ext>
            </a:extLst>
          </p:cNvPr>
          <p:cNvSpPr>
            <a:spLocks noGrp="1"/>
          </p:cNvSpPr>
          <p:nvPr>
            <p:ph type="body" sz="quarter" idx="12"/>
          </p:nvPr>
        </p:nvSpPr>
        <p:spPr>
          <a:xfrm>
            <a:off x="3921551" y="1348417"/>
            <a:ext cx="3742629" cy="1730614"/>
          </a:xfrm>
        </p:spPr>
        <p:txBody>
          <a:bodyPr/>
          <a:lstStyle/>
          <a:p>
            <a:r>
              <a:rPr lang="en-US" b="0" i="0" dirty="0">
                <a:solidFill>
                  <a:srgbClr val="374151"/>
                </a:solidFill>
                <a:effectLst/>
                <a:latin typeface="Söhne"/>
              </a:rPr>
              <a:t>The app would allow users to take a photo of a diseased plant and use deep learning algorithms to identify the disease and suggest treatment options.</a:t>
            </a:r>
            <a:endParaRPr lang="en-IN" dirty="0"/>
          </a:p>
        </p:txBody>
      </p:sp>
      <p:sp>
        <p:nvSpPr>
          <p:cNvPr id="29" name="Text Placeholder 28">
            <a:extLst>
              <a:ext uri="{FF2B5EF4-FFF2-40B4-BE49-F238E27FC236}">
                <a16:creationId xmlns:a16="http://schemas.microsoft.com/office/drawing/2014/main" id="{283DF9AA-2AC8-59F4-6C52-9C83CB443AE6}"/>
              </a:ext>
            </a:extLst>
          </p:cNvPr>
          <p:cNvSpPr>
            <a:spLocks noGrp="1"/>
          </p:cNvSpPr>
          <p:nvPr>
            <p:ph type="body" sz="quarter" idx="17"/>
          </p:nvPr>
        </p:nvSpPr>
        <p:spPr/>
        <p:txBody>
          <a:bodyPr/>
          <a:lstStyle/>
          <a:p>
            <a:r>
              <a:rPr lang="en-US" dirty="0"/>
              <a:t>Weather forecast</a:t>
            </a:r>
            <a:endParaRPr lang="en-IN" dirty="0"/>
          </a:p>
        </p:txBody>
      </p:sp>
      <p:sp>
        <p:nvSpPr>
          <p:cNvPr id="27" name="Text Placeholder 26">
            <a:extLst>
              <a:ext uri="{FF2B5EF4-FFF2-40B4-BE49-F238E27FC236}">
                <a16:creationId xmlns:a16="http://schemas.microsoft.com/office/drawing/2014/main" id="{CF629A1C-AF7C-0655-17EA-431A904D8CA4}"/>
              </a:ext>
            </a:extLst>
          </p:cNvPr>
          <p:cNvSpPr>
            <a:spLocks noGrp="1"/>
          </p:cNvSpPr>
          <p:nvPr>
            <p:ph type="body" sz="quarter" idx="13"/>
          </p:nvPr>
        </p:nvSpPr>
        <p:spPr>
          <a:xfrm>
            <a:off x="7893848" y="1032330"/>
            <a:ext cx="3993352" cy="1370672"/>
          </a:xfrm>
        </p:spPr>
        <p:txBody>
          <a:bodyPr/>
          <a:lstStyle/>
          <a:p>
            <a:r>
              <a:rPr lang="en-US" b="0" i="0" dirty="0">
                <a:solidFill>
                  <a:srgbClr val="374151"/>
                </a:solidFill>
                <a:effectLst/>
                <a:latin typeface="Söhne"/>
              </a:rPr>
              <a:t>The app would offer real-time weather forecasts based on the user's location, enabling them to plan and manage their crops accordingly, taking into account the weather conditions.</a:t>
            </a:r>
            <a:endParaRPr lang="en-IN" dirty="0"/>
          </a:p>
        </p:txBody>
      </p:sp>
      <p:sp>
        <p:nvSpPr>
          <p:cNvPr id="30" name="Text Placeholder 29">
            <a:extLst>
              <a:ext uri="{FF2B5EF4-FFF2-40B4-BE49-F238E27FC236}">
                <a16:creationId xmlns:a16="http://schemas.microsoft.com/office/drawing/2014/main" id="{8FACF1E2-DC12-10A9-12DC-D2AAD5FCE523}"/>
              </a:ext>
            </a:extLst>
          </p:cNvPr>
          <p:cNvSpPr>
            <a:spLocks noGrp="1"/>
          </p:cNvSpPr>
          <p:nvPr>
            <p:ph type="body" sz="quarter" idx="19"/>
          </p:nvPr>
        </p:nvSpPr>
        <p:spPr>
          <a:xfrm>
            <a:off x="3921551" y="3217214"/>
            <a:ext cx="3433138" cy="428891"/>
          </a:xfrm>
        </p:spPr>
        <p:txBody>
          <a:bodyPr/>
          <a:lstStyle/>
          <a:p>
            <a:r>
              <a:rPr lang="en-US" dirty="0"/>
              <a:t>Cultivations tips</a:t>
            </a:r>
            <a:endParaRPr lang="en-IN" dirty="0"/>
          </a:p>
        </p:txBody>
      </p:sp>
      <p:sp>
        <p:nvSpPr>
          <p:cNvPr id="31" name="Text Placeholder 30">
            <a:extLst>
              <a:ext uri="{FF2B5EF4-FFF2-40B4-BE49-F238E27FC236}">
                <a16:creationId xmlns:a16="http://schemas.microsoft.com/office/drawing/2014/main" id="{ABB560E7-820D-7D41-33EE-5714C9A75C5D}"/>
              </a:ext>
            </a:extLst>
          </p:cNvPr>
          <p:cNvSpPr>
            <a:spLocks noGrp="1"/>
          </p:cNvSpPr>
          <p:nvPr>
            <p:ph type="body" sz="quarter" idx="21"/>
          </p:nvPr>
        </p:nvSpPr>
        <p:spPr>
          <a:xfrm>
            <a:off x="8199748" y="2706924"/>
            <a:ext cx="3433138" cy="428891"/>
          </a:xfrm>
        </p:spPr>
        <p:txBody>
          <a:bodyPr/>
          <a:lstStyle/>
          <a:p>
            <a:r>
              <a:rPr lang="en-US" dirty="0"/>
              <a:t>Fertilizer calculator</a:t>
            </a:r>
            <a:endParaRPr lang="en-IN" dirty="0"/>
          </a:p>
        </p:txBody>
      </p:sp>
      <p:sp>
        <p:nvSpPr>
          <p:cNvPr id="32" name="Text Placeholder 31">
            <a:extLst>
              <a:ext uri="{FF2B5EF4-FFF2-40B4-BE49-F238E27FC236}">
                <a16:creationId xmlns:a16="http://schemas.microsoft.com/office/drawing/2014/main" id="{483132B6-1B16-B80E-4BBC-72AA2B49F72D}"/>
              </a:ext>
            </a:extLst>
          </p:cNvPr>
          <p:cNvSpPr>
            <a:spLocks noGrp="1"/>
          </p:cNvSpPr>
          <p:nvPr>
            <p:ph type="body" sz="quarter" idx="22"/>
          </p:nvPr>
        </p:nvSpPr>
        <p:spPr>
          <a:xfrm>
            <a:off x="7944764" y="3196561"/>
            <a:ext cx="4229022" cy="961350"/>
          </a:xfrm>
        </p:spPr>
        <p:txBody>
          <a:bodyPr/>
          <a:lstStyle/>
          <a:p>
            <a:r>
              <a:rPr lang="en-US" b="0" i="0" dirty="0">
                <a:solidFill>
                  <a:srgbClr val="374151"/>
                </a:solidFill>
                <a:effectLst/>
                <a:latin typeface="Söhne"/>
              </a:rPr>
              <a:t>The app would have a fertilizer calculator feature to assist users in determining the optimal amount of fertilizer required for their crops based on their specific needs, avoiding over-fertilization</a:t>
            </a:r>
            <a:endParaRPr lang="en-IN" dirty="0"/>
          </a:p>
        </p:txBody>
      </p:sp>
      <p:sp>
        <p:nvSpPr>
          <p:cNvPr id="21" name="Text Placeholder 20">
            <a:extLst>
              <a:ext uri="{FF2B5EF4-FFF2-40B4-BE49-F238E27FC236}">
                <a16:creationId xmlns:a16="http://schemas.microsoft.com/office/drawing/2014/main" id="{557DAF22-9AF6-06ED-87DF-03413D546BA4}"/>
              </a:ext>
            </a:extLst>
          </p:cNvPr>
          <p:cNvSpPr>
            <a:spLocks noGrp="1"/>
          </p:cNvSpPr>
          <p:nvPr>
            <p:ph type="body" sz="quarter" idx="18"/>
          </p:nvPr>
        </p:nvSpPr>
        <p:spPr>
          <a:xfrm>
            <a:off x="8013423" y="4890724"/>
            <a:ext cx="3433138" cy="428891"/>
          </a:xfrm>
        </p:spPr>
        <p:txBody>
          <a:bodyPr/>
          <a:lstStyle/>
          <a:p>
            <a:r>
              <a:rPr lang="en-US" dirty="0"/>
              <a:t>Multi language support </a:t>
            </a:r>
            <a:endParaRPr lang="en-IN" dirty="0"/>
          </a:p>
        </p:txBody>
      </p:sp>
      <p:sp>
        <p:nvSpPr>
          <p:cNvPr id="12" name="Date Placeholder 11">
            <a:extLst>
              <a:ext uri="{FF2B5EF4-FFF2-40B4-BE49-F238E27FC236}">
                <a16:creationId xmlns:a16="http://schemas.microsoft.com/office/drawing/2014/main" id="{28EF0FA6-410A-0BE6-0E4D-E120D015DB2B}"/>
              </a:ext>
            </a:extLst>
          </p:cNvPr>
          <p:cNvSpPr>
            <a:spLocks noGrp="1"/>
          </p:cNvSpPr>
          <p:nvPr>
            <p:ph type="dt" sz="half" idx="2"/>
          </p:nvPr>
        </p:nvSpPr>
        <p:spPr/>
        <p:txBody>
          <a:bodyPr/>
          <a:lstStyle/>
          <a:p>
            <a:r>
              <a:rPr lang="en-US"/>
              <a:t>20XX</a:t>
            </a:r>
            <a:endParaRPr lang="en-US" dirty="0"/>
          </a:p>
        </p:txBody>
      </p:sp>
      <p:sp>
        <p:nvSpPr>
          <p:cNvPr id="13" name="Footer Placeholder 12">
            <a:extLst>
              <a:ext uri="{FF2B5EF4-FFF2-40B4-BE49-F238E27FC236}">
                <a16:creationId xmlns:a16="http://schemas.microsoft.com/office/drawing/2014/main" id="{4844D67D-AB33-1CA9-43A6-F87270A6729B}"/>
              </a:ext>
            </a:extLst>
          </p:cNvPr>
          <p:cNvSpPr>
            <a:spLocks noGrp="1"/>
          </p:cNvSpPr>
          <p:nvPr>
            <p:ph type="ftr" sz="quarter" idx="3"/>
          </p:nvPr>
        </p:nvSpPr>
        <p:spPr/>
        <p:txBody>
          <a:bodyPr/>
          <a:lstStyle/>
          <a:p>
            <a:r>
              <a:rPr lang="en-US" dirty="0"/>
              <a:t>Crop cure</a:t>
            </a:r>
          </a:p>
        </p:txBody>
      </p:sp>
      <p:sp>
        <p:nvSpPr>
          <p:cNvPr id="14" name="Slide Number Placeholder 13">
            <a:extLst>
              <a:ext uri="{FF2B5EF4-FFF2-40B4-BE49-F238E27FC236}">
                <a16:creationId xmlns:a16="http://schemas.microsoft.com/office/drawing/2014/main" id="{3834A1A9-4F94-1FDD-7104-1E249B9EE0E1}"/>
              </a:ext>
            </a:extLst>
          </p:cNvPr>
          <p:cNvSpPr>
            <a:spLocks noGrp="1"/>
          </p:cNvSpPr>
          <p:nvPr>
            <p:ph type="sldNum" sz="quarter" idx="4"/>
          </p:nvPr>
        </p:nvSpPr>
        <p:spPr/>
        <p:txBody>
          <a:bodyPr/>
          <a:lstStyle/>
          <a:p>
            <a:fld id="{EA87306C-81BA-4795-A5CA-9392456A8C1E}" type="slidenum">
              <a:rPr lang="en-US" smtClean="0"/>
              <a:pPr/>
              <a:t>14</a:t>
            </a:fld>
            <a:endParaRPr lang="en-US" dirty="0"/>
          </a:p>
        </p:txBody>
      </p:sp>
      <p:sp>
        <p:nvSpPr>
          <p:cNvPr id="37" name="Text Placeholder 9">
            <a:extLst>
              <a:ext uri="{FF2B5EF4-FFF2-40B4-BE49-F238E27FC236}">
                <a16:creationId xmlns:a16="http://schemas.microsoft.com/office/drawing/2014/main" id="{9A0BFD2B-E8A1-9176-F37E-C31EF27F63B5}"/>
              </a:ext>
            </a:extLst>
          </p:cNvPr>
          <p:cNvSpPr txBox="1">
            <a:spLocks/>
          </p:cNvSpPr>
          <p:nvPr/>
        </p:nvSpPr>
        <p:spPr>
          <a:xfrm>
            <a:off x="5774639" y="36046"/>
            <a:ext cx="5671922" cy="426393"/>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 </a:t>
            </a:r>
            <a:r>
              <a:rPr lang="en-IN" sz="2400" dirty="0"/>
              <a:t>features of the app</a:t>
            </a:r>
            <a:endParaRPr lang="en-US" sz="2400" dirty="0"/>
          </a:p>
        </p:txBody>
      </p:sp>
      <p:sp>
        <p:nvSpPr>
          <p:cNvPr id="43" name="Text Placeholder 42">
            <a:extLst>
              <a:ext uri="{FF2B5EF4-FFF2-40B4-BE49-F238E27FC236}">
                <a16:creationId xmlns:a16="http://schemas.microsoft.com/office/drawing/2014/main" id="{677965D0-CB6E-FC5F-9ACD-83156F594BB3}"/>
              </a:ext>
            </a:extLst>
          </p:cNvPr>
          <p:cNvSpPr>
            <a:spLocks noGrp="1"/>
          </p:cNvSpPr>
          <p:nvPr>
            <p:ph type="body" sz="quarter" idx="24"/>
          </p:nvPr>
        </p:nvSpPr>
        <p:spPr>
          <a:xfrm>
            <a:off x="3865881" y="3817568"/>
            <a:ext cx="3798299" cy="1450988"/>
          </a:xfrm>
        </p:spPr>
        <p:txBody>
          <a:bodyPr/>
          <a:lstStyle/>
          <a:p>
            <a:r>
              <a:rPr lang="en-US" b="0" i="0" dirty="0">
                <a:solidFill>
                  <a:srgbClr val="374151"/>
                </a:solidFill>
                <a:effectLst/>
                <a:latin typeface="Söhne"/>
              </a:rPr>
              <a:t>The app would provide users with tips and advice on how to grow healthy plants, including information on irrigation, pest control, and pruning.</a:t>
            </a:r>
            <a:endParaRPr lang="en-IN" dirty="0"/>
          </a:p>
        </p:txBody>
      </p:sp>
      <p:pic>
        <p:nvPicPr>
          <p:cNvPr id="47" name="Picture 46" descr="A screenshot of a cell phone&#10;&#10;Description automatically generated with low confidence">
            <a:extLst>
              <a:ext uri="{FF2B5EF4-FFF2-40B4-BE49-F238E27FC236}">
                <a16:creationId xmlns:a16="http://schemas.microsoft.com/office/drawing/2014/main" id="{6600FE70-29B6-D18C-A2CC-5EB27C97EC1B}"/>
              </a:ext>
            </a:extLst>
          </p:cNvPr>
          <p:cNvPicPr>
            <a:picLocks noChangeAspect="1"/>
          </p:cNvPicPr>
          <p:nvPr/>
        </p:nvPicPr>
        <p:blipFill>
          <a:blip r:embed="rId2"/>
          <a:stretch>
            <a:fillRect/>
          </a:stretch>
        </p:blipFill>
        <p:spPr>
          <a:xfrm>
            <a:off x="354161" y="156964"/>
            <a:ext cx="3177153" cy="6858000"/>
          </a:xfrm>
          <a:prstGeom prst="rect">
            <a:avLst/>
          </a:prstGeom>
        </p:spPr>
      </p:pic>
    </p:spTree>
    <p:extLst>
      <p:ext uri="{BB962C8B-B14F-4D97-AF65-F5344CB8AC3E}">
        <p14:creationId xmlns:p14="http://schemas.microsoft.com/office/powerpoint/2010/main" val="184119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602226" y="-29026"/>
            <a:ext cx="10515600" cy="994835"/>
          </a:xfrm>
        </p:spPr>
        <p:txBody>
          <a:bodyPr/>
          <a:lstStyle/>
          <a:p>
            <a:r>
              <a:rPr lang="en-US" noProof="0" dirty="0"/>
              <a:t>App overview</a:t>
            </a:r>
            <a:endParaRPr lang="en-US" dirty="0"/>
          </a:p>
        </p:txBody>
      </p:sp>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3505682" y="5237765"/>
            <a:ext cx="2351446" cy="491509"/>
          </a:xfrm>
        </p:spPr>
        <p:txBody>
          <a:bodyPr/>
          <a:lstStyle/>
          <a:p>
            <a:r>
              <a:rPr lang="en-ZA" dirty="0"/>
              <a:t>Home screen</a:t>
            </a:r>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6394577" y="5305305"/>
            <a:ext cx="2351446" cy="491509"/>
          </a:xfrm>
        </p:spPr>
        <p:txBody>
          <a:bodyPr/>
          <a:lstStyle/>
          <a:p>
            <a:r>
              <a:rPr lang="en-ZA" dirty="0"/>
              <a:t>Fertilizer calculator</a:t>
            </a:r>
            <a:endParaRPr lang="en-US" dirty="0"/>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a:xfrm>
            <a:off x="614143" y="5305305"/>
            <a:ext cx="2351446" cy="491509"/>
          </a:xfrm>
        </p:spPr>
        <p:txBody>
          <a:bodyPr/>
          <a:lstStyle/>
          <a:p>
            <a:r>
              <a:rPr lang="en-ZA" dirty="0"/>
              <a:t>Splash screen</a:t>
            </a:r>
            <a:endParaRPr lang="en-US"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150693" y="5305306"/>
            <a:ext cx="2351446" cy="491509"/>
          </a:xfrm>
        </p:spPr>
        <p:txBody>
          <a:bodyPr/>
          <a:lstStyle/>
          <a:p>
            <a:r>
              <a:rPr lang="en-ZA" dirty="0"/>
              <a:t>Weather forecast</a:t>
            </a:r>
            <a:endParaRPr lang="en-US" dirty="0"/>
          </a:p>
        </p:txBody>
      </p:sp>
      <p:sp>
        <p:nvSpPr>
          <p:cNvPr id="26" name="Date Placeholder 25">
            <a:extLst>
              <a:ext uri="{FF2B5EF4-FFF2-40B4-BE49-F238E27FC236}">
                <a16:creationId xmlns:a16="http://schemas.microsoft.com/office/drawing/2014/main" id="{F72F8167-A007-470B-91F8-9FD147915936}"/>
              </a:ext>
            </a:extLst>
          </p:cNvPr>
          <p:cNvSpPr>
            <a:spLocks noGrp="1"/>
          </p:cNvSpPr>
          <p:nvPr>
            <p:ph type="dt" sz="half" idx="2"/>
          </p:nvPr>
        </p:nvSpPr>
        <p:spPr>
          <a:xfrm>
            <a:off x="838200" y="6356350"/>
            <a:ext cx="2743200" cy="365125"/>
          </a:xfrm>
        </p:spPr>
        <p:txBody>
          <a:bodyPr/>
          <a:lstStyle/>
          <a:p>
            <a:r>
              <a:rPr lang="en-US" dirty="0"/>
              <a:t>20XX</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Crop cure</a:t>
            </a:r>
          </a:p>
        </p:txBody>
      </p:sp>
      <p:pic>
        <p:nvPicPr>
          <p:cNvPr id="23" name="Picture 22" descr="A screenshot of a cell phone&#10;&#10;Description automatically generated with low confidence">
            <a:extLst>
              <a:ext uri="{FF2B5EF4-FFF2-40B4-BE49-F238E27FC236}">
                <a16:creationId xmlns:a16="http://schemas.microsoft.com/office/drawing/2014/main" id="{BA22178F-06A4-3F28-00A6-7603785F3B19}"/>
              </a:ext>
            </a:extLst>
          </p:cNvPr>
          <p:cNvPicPr>
            <a:picLocks noChangeAspect="1"/>
          </p:cNvPicPr>
          <p:nvPr/>
        </p:nvPicPr>
        <p:blipFill>
          <a:blip r:embed="rId2"/>
          <a:stretch>
            <a:fillRect/>
          </a:stretch>
        </p:blipFill>
        <p:spPr>
          <a:xfrm>
            <a:off x="3515451" y="908596"/>
            <a:ext cx="2012547" cy="4344156"/>
          </a:xfrm>
          <a:prstGeom prst="rect">
            <a:avLst/>
          </a:prstGeom>
        </p:spPr>
      </p:pic>
      <p:pic>
        <p:nvPicPr>
          <p:cNvPr id="37" name="Picture 36" descr="Graphical user interface, text, application, chat or text message&#10;&#10;Description automatically generated">
            <a:extLst>
              <a:ext uri="{FF2B5EF4-FFF2-40B4-BE49-F238E27FC236}">
                <a16:creationId xmlns:a16="http://schemas.microsoft.com/office/drawing/2014/main" id="{7F679FB3-0DE8-2784-E683-1818381D80E3}"/>
              </a:ext>
            </a:extLst>
          </p:cNvPr>
          <p:cNvPicPr>
            <a:picLocks noChangeAspect="1"/>
          </p:cNvPicPr>
          <p:nvPr/>
        </p:nvPicPr>
        <p:blipFill>
          <a:blip r:embed="rId3"/>
          <a:stretch>
            <a:fillRect/>
          </a:stretch>
        </p:blipFill>
        <p:spPr>
          <a:xfrm>
            <a:off x="6492282" y="817968"/>
            <a:ext cx="2118318" cy="4487337"/>
          </a:xfrm>
          <a:prstGeom prst="rect">
            <a:avLst/>
          </a:prstGeom>
        </p:spPr>
      </p:pic>
      <p:pic>
        <p:nvPicPr>
          <p:cNvPr id="39" name="Picture 38" descr="A picture containing text, monitor, screenshot&#10;&#10;Description automatically generated">
            <a:extLst>
              <a:ext uri="{FF2B5EF4-FFF2-40B4-BE49-F238E27FC236}">
                <a16:creationId xmlns:a16="http://schemas.microsoft.com/office/drawing/2014/main" id="{E3850BE2-39D4-486D-8E31-99BC6E910210}"/>
              </a:ext>
            </a:extLst>
          </p:cNvPr>
          <p:cNvPicPr>
            <a:picLocks noChangeAspect="1"/>
          </p:cNvPicPr>
          <p:nvPr/>
        </p:nvPicPr>
        <p:blipFill>
          <a:blip r:embed="rId4"/>
          <a:stretch>
            <a:fillRect/>
          </a:stretch>
        </p:blipFill>
        <p:spPr>
          <a:xfrm>
            <a:off x="614143" y="929709"/>
            <a:ext cx="2012547" cy="4344156"/>
          </a:xfrm>
          <a:prstGeom prst="rect">
            <a:avLst/>
          </a:prstGeom>
        </p:spPr>
      </p:pic>
      <p:pic>
        <p:nvPicPr>
          <p:cNvPr id="41" name="Picture 40" descr="A screenshot of a cell phone&#10;&#10;Description automatically generated with low confidence">
            <a:extLst>
              <a:ext uri="{FF2B5EF4-FFF2-40B4-BE49-F238E27FC236}">
                <a16:creationId xmlns:a16="http://schemas.microsoft.com/office/drawing/2014/main" id="{289686DC-9CF4-E30B-559C-DE13E4A2BF94}"/>
              </a:ext>
            </a:extLst>
          </p:cNvPr>
          <p:cNvPicPr>
            <a:picLocks noChangeAspect="1"/>
          </p:cNvPicPr>
          <p:nvPr/>
        </p:nvPicPr>
        <p:blipFill>
          <a:blip r:embed="rId5"/>
          <a:stretch>
            <a:fillRect/>
          </a:stretch>
        </p:blipFill>
        <p:spPr>
          <a:xfrm>
            <a:off x="9356368" y="817968"/>
            <a:ext cx="2103226" cy="4539891"/>
          </a:xfrm>
          <a:prstGeom prst="rect">
            <a:avLst/>
          </a:prstGeom>
        </p:spPr>
      </p:pic>
    </p:spTree>
    <p:extLst>
      <p:ext uri="{BB962C8B-B14F-4D97-AF65-F5344CB8AC3E}">
        <p14:creationId xmlns:p14="http://schemas.microsoft.com/office/powerpoint/2010/main" val="1029797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leaf with water drops on it">
            <a:extLst>
              <a:ext uri="{FF2B5EF4-FFF2-40B4-BE49-F238E27FC236}">
                <a16:creationId xmlns:a16="http://schemas.microsoft.com/office/drawing/2014/main" id="{218F3EFB-1B94-46C4-961E-9E4CCDFCA1B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0" y="0"/>
            <a:ext cx="12192000" cy="3429000"/>
          </a:xfr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0" y="0"/>
            <a:ext cx="4979988" cy="6858000"/>
          </a:xfrm>
        </p:spPr>
        <p:txBody>
          <a:bodyPr/>
          <a:lstStyle/>
          <a:p>
            <a:r>
              <a:rPr lang="en-US" dirty="0"/>
              <a:t>APP’s Benefits</a:t>
            </a:r>
          </a:p>
        </p:txBody>
      </p:sp>
      <p:sp>
        <p:nvSpPr>
          <p:cNvPr id="12" name="Date Placeholder 11">
            <a:extLst>
              <a:ext uri="{FF2B5EF4-FFF2-40B4-BE49-F238E27FC236}">
                <a16:creationId xmlns:a16="http://schemas.microsoft.com/office/drawing/2014/main" id="{F9D1E4F5-C5CC-4509-A364-CC20767557A7}"/>
              </a:ext>
            </a:extLst>
          </p:cNvPr>
          <p:cNvSpPr>
            <a:spLocks noGrp="1"/>
          </p:cNvSpPr>
          <p:nvPr>
            <p:ph type="dt" sz="half" idx="2"/>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Crop cure</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16</a:t>
            </a:fld>
            <a:endParaRPr lang="en-US" dirty="0"/>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5222449" y="3553905"/>
            <a:ext cx="6608190" cy="2802445"/>
          </a:xfrm>
        </p:spPr>
        <p:txBody>
          <a:bodyPr/>
          <a:lstStyle/>
          <a:p>
            <a:r>
              <a:rPr lang="en-US" dirty="0"/>
              <a:t>Free and easy to use </a:t>
            </a:r>
          </a:p>
          <a:p>
            <a:r>
              <a:rPr lang="en-US" dirty="0"/>
              <a:t>Early diagnosis and Quick Treatment  ​</a:t>
            </a:r>
          </a:p>
          <a:p>
            <a:r>
              <a:rPr lang="en-US" dirty="0"/>
              <a:t>Improving Crop production and reducing harms </a:t>
            </a:r>
          </a:p>
          <a:p>
            <a:r>
              <a:rPr lang="en-US" dirty="0"/>
              <a:t>Additional features </a:t>
            </a:r>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829486" y="4715995"/>
            <a:ext cx="3282916"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Future work</a:t>
            </a:r>
            <a:endParaRPr lang="en-US" dirty="0"/>
          </a:p>
        </p:txBody>
      </p:sp>
      <p:sp>
        <p:nvSpPr>
          <p:cNvPr id="62" name="Text Placeholder 61">
            <a:extLst>
              <a:ext uri="{FF2B5EF4-FFF2-40B4-BE49-F238E27FC236}">
                <a16:creationId xmlns:a16="http://schemas.microsoft.com/office/drawing/2014/main" id="{F3A35CB8-192D-46E2-ABAC-ED96BB3582BE}"/>
              </a:ext>
            </a:extLst>
          </p:cNvPr>
          <p:cNvSpPr>
            <a:spLocks noGrp="1"/>
          </p:cNvSpPr>
          <p:nvPr>
            <p:ph type="body" sz="quarter" idx="16"/>
          </p:nvPr>
        </p:nvSpPr>
        <p:spPr>
          <a:xfrm>
            <a:off x="740800" y="3608439"/>
            <a:ext cx="2351446" cy="491509"/>
          </a:xfrm>
        </p:spPr>
        <p:txBody>
          <a:bodyPr/>
          <a:lstStyle/>
          <a:p>
            <a:r>
              <a:rPr lang="en-ZA" dirty="0"/>
              <a:t>Model </a:t>
            </a:r>
            <a:endParaRPr lang="en-US" dirty="0"/>
          </a:p>
        </p:txBody>
      </p:sp>
      <p:sp>
        <p:nvSpPr>
          <p:cNvPr id="61" name="Text Placeholder 60">
            <a:extLst>
              <a:ext uri="{FF2B5EF4-FFF2-40B4-BE49-F238E27FC236}">
                <a16:creationId xmlns:a16="http://schemas.microsoft.com/office/drawing/2014/main" id="{AAB80485-19C5-4162-A7D1-C16C0A37DB0A}"/>
              </a:ext>
            </a:extLst>
          </p:cNvPr>
          <p:cNvSpPr>
            <a:spLocks noGrp="1"/>
          </p:cNvSpPr>
          <p:nvPr>
            <p:ph type="body" sz="quarter" idx="12"/>
          </p:nvPr>
        </p:nvSpPr>
        <p:spPr>
          <a:xfrm>
            <a:off x="740800" y="4036041"/>
            <a:ext cx="2351446" cy="1704547"/>
          </a:xfrm>
        </p:spPr>
        <p:txBody>
          <a:bodyPr/>
          <a:lstStyle/>
          <a:p>
            <a:r>
              <a:rPr lang="en-US" b="0" i="0" dirty="0">
                <a:solidFill>
                  <a:srgbClr val="374151"/>
                </a:solidFill>
                <a:effectLst/>
                <a:latin typeface="Söhne"/>
              </a:rPr>
              <a:t>Integrating the model into the app and treatment.</a:t>
            </a:r>
            <a:endParaRPr lang="en-US" dirty="0"/>
          </a:p>
        </p:txBody>
      </p:sp>
      <p:sp>
        <p:nvSpPr>
          <p:cNvPr id="64" name="Text Placeholder 63">
            <a:extLst>
              <a:ext uri="{FF2B5EF4-FFF2-40B4-BE49-F238E27FC236}">
                <a16:creationId xmlns:a16="http://schemas.microsoft.com/office/drawing/2014/main" id="{A1AC70BF-8941-481C-8D24-0B619A898EDE}"/>
              </a:ext>
            </a:extLst>
          </p:cNvPr>
          <p:cNvSpPr>
            <a:spLocks noGrp="1"/>
          </p:cNvSpPr>
          <p:nvPr>
            <p:ph type="body" sz="quarter" idx="18"/>
          </p:nvPr>
        </p:nvSpPr>
        <p:spPr>
          <a:xfrm>
            <a:off x="3508580" y="3608439"/>
            <a:ext cx="2351446" cy="491509"/>
          </a:xfrm>
        </p:spPr>
        <p:txBody>
          <a:bodyPr/>
          <a:lstStyle/>
          <a:p>
            <a:r>
              <a:rPr lang="en-ZA" dirty="0"/>
              <a:t>Cultivation tips</a:t>
            </a:r>
            <a:endParaRPr lang="en-US" dirty="0"/>
          </a:p>
        </p:txBody>
      </p:sp>
      <p:sp>
        <p:nvSpPr>
          <p:cNvPr id="63" name="Text Placeholder 62">
            <a:extLst>
              <a:ext uri="{FF2B5EF4-FFF2-40B4-BE49-F238E27FC236}">
                <a16:creationId xmlns:a16="http://schemas.microsoft.com/office/drawing/2014/main" id="{8D138E80-5256-446A-AE30-0A9CBCEC97CC}"/>
              </a:ext>
            </a:extLst>
          </p:cNvPr>
          <p:cNvSpPr>
            <a:spLocks noGrp="1"/>
          </p:cNvSpPr>
          <p:nvPr>
            <p:ph type="body" sz="quarter" idx="17"/>
          </p:nvPr>
        </p:nvSpPr>
        <p:spPr>
          <a:xfrm>
            <a:off x="3508580" y="4036041"/>
            <a:ext cx="2351446" cy="2079519"/>
          </a:xfrm>
        </p:spPr>
        <p:txBody>
          <a:bodyPr/>
          <a:lstStyle/>
          <a:p>
            <a:r>
              <a:rPr lang="en-ZA" dirty="0"/>
              <a:t>Add the cultivations to maximise crop production</a:t>
            </a:r>
          </a:p>
        </p:txBody>
      </p:sp>
      <p:sp>
        <p:nvSpPr>
          <p:cNvPr id="77" name="Text Placeholder 76">
            <a:extLst>
              <a:ext uri="{FF2B5EF4-FFF2-40B4-BE49-F238E27FC236}">
                <a16:creationId xmlns:a16="http://schemas.microsoft.com/office/drawing/2014/main" id="{F8450002-65CC-44ED-9FA3-79F17962B3B5}"/>
              </a:ext>
            </a:extLst>
          </p:cNvPr>
          <p:cNvSpPr>
            <a:spLocks noGrp="1"/>
          </p:cNvSpPr>
          <p:nvPr>
            <p:ph type="body" sz="quarter" idx="20"/>
          </p:nvPr>
        </p:nvSpPr>
        <p:spPr>
          <a:xfrm>
            <a:off x="6303400" y="3608439"/>
            <a:ext cx="2351446" cy="491509"/>
          </a:xfrm>
        </p:spPr>
        <p:txBody>
          <a:bodyPr/>
          <a:lstStyle/>
          <a:p>
            <a:r>
              <a:rPr lang="en-ZA" dirty="0"/>
              <a:t>Multilanguage</a:t>
            </a:r>
            <a:endParaRPr lang="en-US" dirty="0"/>
          </a:p>
        </p:txBody>
      </p:sp>
      <p:sp>
        <p:nvSpPr>
          <p:cNvPr id="76" name="Text Placeholder 75">
            <a:extLst>
              <a:ext uri="{FF2B5EF4-FFF2-40B4-BE49-F238E27FC236}">
                <a16:creationId xmlns:a16="http://schemas.microsoft.com/office/drawing/2014/main" id="{C5E5A4C4-6086-4F2D-BF5F-1A909411BAA3}"/>
              </a:ext>
            </a:extLst>
          </p:cNvPr>
          <p:cNvSpPr>
            <a:spLocks noGrp="1"/>
          </p:cNvSpPr>
          <p:nvPr>
            <p:ph type="body" sz="quarter" idx="19"/>
          </p:nvPr>
        </p:nvSpPr>
        <p:spPr>
          <a:xfrm>
            <a:off x="6303400" y="4036041"/>
            <a:ext cx="2351446" cy="1704547"/>
          </a:xfrm>
        </p:spPr>
        <p:txBody>
          <a:bodyPr/>
          <a:lstStyle/>
          <a:p>
            <a:r>
              <a:rPr lang="en-ZA" dirty="0"/>
              <a:t>Multilanguage support will be provided</a:t>
            </a:r>
            <a:endParaRPr lang="en-US" dirty="0"/>
          </a:p>
        </p:txBody>
      </p:sp>
      <p:sp>
        <p:nvSpPr>
          <p:cNvPr id="79" name="Text Placeholder 78">
            <a:extLst>
              <a:ext uri="{FF2B5EF4-FFF2-40B4-BE49-F238E27FC236}">
                <a16:creationId xmlns:a16="http://schemas.microsoft.com/office/drawing/2014/main" id="{3ECFAB54-2FAE-44AC-A18F-60ABE9A74175}"/>
              </a:ext>
            </a:extLst>
          </p:cNvPr>
          <p:cNvSpPr>
            <a:spLocks noGrp="1"/>
          </p:cNvSpPr>
          <p:nvPr>
            <p:ph type="body" sz="quarter" idx="22"/>
          </p:nvPr>
        </p:nvSpPr>
        <p:spPr>
          <a:xfrm>
            <a:off x="9071180" y="3608439"/>
            <a:ext cx="2351446" cy="491509"/>
          </a:xfrm>
        </p:spPr>
        <p:txBody>
          <a:bodyPr/>
          <a:lstStyle/>
          <a:p>
            <a:r>
              <a:rPr lang="en-ZA" dirty="0"/>
              <a:t>testing</a:t>
            </a:r>
            <a:endParaRPr lang="en-US" dirty="0"/>
          </a:p>
        </p:txBody>
      </p:sp>
      <p:sp>
        <p:nvSpPr>
          <p:cNvPr id="78" name="Text Placeholder 77">
            <a:extLst>
              <a:ext uri="{FF2B5EF4-FFF2-40B4-BE49-F238E27FC236}">
                <a16:creationId xmlns:a16="http://schemas.microsoft.com/office/drawing/2014/main" id="{DF2F3071-377B-4538-8351-AE48F52BD1CC}"/>
              </a:ext>
            </a:extLst>
          </p:cNvPr>
          <p:cNvSpPr>
            <a:spLocks noGrp="1"/>
          </p:cNvSpPr>
          <p:nvPr>
            <p:ph type="body" sz="quarter" idx="21"/>
          </p:nvPr>
        </p:nvSpPr>
        <p:spPr>
          <a:xfrm>
            <a:off x="9071180" y="4036041"/>
            <a:ext cx="2351446" cy="1704547"/>
          </a:xfrm>
        </p:spPr>
        <p:txBody>
          <a:bodyPr/>
          <a:lstStyle/>
          <a:p>
            <a:r>
              <a:rPr lang="en-ZA" dirty="0"/>
              <a:t>Further testing the app and model on the wider scale</a:t>
            </a:r>
            <a:endParaRPr lang="en-US" dirty="0"/>
          </a:p>
        </p:txBody>
      </p:sp>
      <p:sp>
        <p:nvSpPr>
          <p:cNvPr id="26" name="Date Placeholder 25">
            <a:extLst>
              <a:ext uri="{FF2B5EF4-FFF2-40B4-BE49-F238E27FC236}">
                <a16:creationId xmlns:a16="http://schemas.microsoft.com/office/drawing/2014/main" id="{F72F8167-A007-470B-91F8-9FD147915936}"/>
              </a:ext>
            </a:extLst>
          </p:cNvPr>
          <p:cNvSpPr>
            <a:spLocks noGrp="1"/>
          </p:cNvSpPr>
          <p:nvPr>
            <p:ph type="dt" sz="half" idx="2"/>
          </p:nvPr>
        </p:nvSpPr>
        <p:spPr>
          <a:xfrm>
            <a:off x="838200" y="6356350"/>
            <a:ext cx="2743200" cy="365125"/>
          </a:xfrm>
        </p:spPr>
        <p:txBody>
          <a:bodyPr/>
          <a:lstStyle/>
          <a:p>
            <a:r>
              <a:rPr lang="en-US" dirty="0"/>
              <a:t>20XX</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a:t>Crop cure</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17</a:t>
            </a:fld>
            <a:endParaRPr lang="en-US" dirty="0"/>
          </a:p>
        </p:txBody>
      </p:sp>
      <p:pic>
        <p:nvPicPr>
          <p:cNvPr id="3" name="Picture 2" descr="A picture containing text, plant, leaf&#10;&#10;Description automatically generated">
            <a:extLst>
              <a:ext uri="{FF2B5EF4-FFF2-40B4-BE49-F238E27FC236}">
                <a16:creationId xmlns:a16="http://schemas.microsoft.com/office/drawing/2014/main" id="{5F374DCA-CF8B-113C-CB3B-36FBAF0EFAA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83669" y="2913272"/>
            <a:ext cx="742440" cy="742440"/>
          </a:xfrm>
          <a:prstGeom prst="rect">
            <a:avLst/>
          </a:prstGeom>
        </p:spPr>
      </p:pic>
      <p:pic>
        <p:nvPicPr>
          <p:cNvPr id="8" name="Picture 7" descr="Icon&#10;&#10;Description automatically generated">
            <a:extLst>
              <a:ext uri="{FF2B5EF4-FFF2-40B4-BE49-F238E27FC236}">
                <a16:creationId xmlns:a16="http://schemas.microsoft.com/office/drawing/2014/main" id="{E8ADB106-0DE6-3C86-03B6-38D5F1A3AE0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33191" y="3018916"/>
            <a:ext cx="790005" cy="594361"/>
          </a:xfrm>
          <a:prstGeom prst="rect">
            <a:avLst/>
          </a:prstGeom>
        </p:spPr>
      </p:pic>
      <p:pic>
        <p:nvPicPr>
          <p:cNvPr id="12" name="Picture 11" descr="A picture containing icon&#10;&#10;Description automatically generated">
            <a:extLst>
              <a:ext uri="{FF2B5EF4-FFF2-40B4-BE49-F238E27FC236}">
                <a16:creationId xmlns:a16="http://schemas.microsoft.com/office/drawing/2014/main" id="{57917445-2074-ACF4-4E85-5CA2CFFC43F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601498" y="2919519"/>
            <a:ext cx="736193" cy="736193"/>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C63F1F61-B6A0-35BF-029B-88DB5E6E2A8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937102" y="2952227"/>
            <a:ext cx="666081" cy="666081"/>
          </a:xfrm>
          <a:prstGeom prst="rect">
            <a:avLst/>
          </a:prstGeom>
        </p:spPr>
      </p:pic>
    </p:spTree>
    <p:extLst>
      <p:ext uri="{BB962C8B-B14F-4D97-AF65-F5344CB8AC3E}">
        <p14:creationId xmlns:p14="http://schemas.microsoft.com/office/powerpoint/2010/main" val="2883553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picture containing grass, outdoor, nature, field, sunset">
            <a:extLst>
              <a:ext uri="{FF2B5EF4-FFF2-40B4-BE49-F238E27FC236}">
                <a16:creationId xmlns:a16="http://schemas.microsoft.com/office/drawing/2014/main" id="{C4BDBB22-6AEB-49C9-9E42-0CA929FFB7A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6772276" cy="6858000"/>
          </a:xfrm>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a:xfrm>
            <a:off x="948811" y="790901"/>
            <a:ext cx="4396187" cy="640698"/>
          </a:xfrm>
        </p:spPr>
        <p:txBody>
          <a:bodyPr/>
          <a:lstStyle/>
          <a:p>
            <a:r>
              <a:rPr lang="en-US" noProof="0" dirty="0"/>
              <a:t>Project limitation</a:t>
            </a:r>
            <a:endParaRPr lang="en-US" dirty="0"/>
          </a:p>
        </p:txBody>
      </p:sp>
      <p:sp>
        <p:nvSpPr>
          <p:cNvPr id="80" name="Text Placeholder 79">
            <a:extLst>
              <a:ext uri="{FF2B5EF4-FFF2-40B4-BE49-F238E27FC236}">
                <a16:creationId xmlns:a16="http://schemas.microsoft.com/office/drawing/2014/main" id="{1E23B707-4619-411F-BCA9-9F153721B295}"/>
              </a:ext>
            </a:extLst>
          </p:cNvPr>
          <p:cNvSpPr>
            <a:spLocks noGrp="1"/>
          </p:cNvSpPr>
          <p:nvPr>
            <p:ph type="body" sz="quarter" idx="16"/>
          </p:nvPr>
        </p:nvSpPr>
        <p:spPr>
          <a:xfrm>
            <a:off x="7409468" y="622170"/>
            <a:ext cx="3833721" cy="630944"/>
          </a:xfrm>
        </p:spPr>
        <p:txBody>
          <a:bodyPr/>
          <a:lstStyle/>
          <a:p>
            <a:r>
              <a:rPr lang="en-US" dirty="0"/>
              <a:t>The user must have an android smartphone</a:t>
            </a:r>
          </a:p>
        </p:txBody>
      </p:sp>
      <p:sp>
        <p:nvSpPr>
          <p:cNvPr id="82" name="Text Placeholder 81">
            <a:extLst>
              <a:ext uri="{FF2B5EF4-FFF2-40B4-BE49-F238E27FC236}">
                <a16:creationId xmlns:a16="http://schemas.microsoft.com/office/drawing/2014/main" id="{3F5597E2-E045-4B3D-8F17-983390E18BE1}"/>
              </a:ext>
            </a:extLst>
          </p:cNvPr>
          <p:cNvSpPr>
            <a:spLocks noGrp="1"/>
          </p:cNvSpPr>
          <p:nvPr>
            <p:ph type="body" sz="quarter" idx="18"/>
          </p:nvPr>
        </p:nvSpPr>
        <p:spPr>
          <a:xfrm>
            <a:off x="7409468" y="1920711"/>
            <a:ext cx="3833721" cy="771670"/>
          </a:xfrm>
        </p:spPr>
        <p:txBody>
          <a:bodyPr/>
          <a:lstStyle/>
          <a:p>
            <a:r>
              <a:rPr lang="en-US" dirty="0"/>
              <a:t>Incorrect results occurs when the uploaded photo is blurry </a:t>
            </a:r>
          </a:p>
        </p:txBody>
      </p:sp>
      <p:sp>
        <p:nvSpPr>
          <p:cNvPr id="84" name="Text Placeholder 83">
            <a:extLst>
              <a:ext uri="{FF2B5EF4-FFF2-40B4-BE49-F238E27FC236}">
                <a16:creationId xmlns:a16="http://schemas.microsoft.com/office/drawing/2014/main" id="{60D23A3B-7061-4A85-9612-37B1F1EFF97E}"/>
              </a:ext>
            </a:extLst>
          </p:cNvPr>
          <p:cNvSpPr>
            <a:spLocks noGrp="1"/>
          </p:cNvSpPr>
          <p:nvPr>
            <p:ph type="body" sz="quarter" idx="20"/>
          </p:nvPr>
        </p:nvSpPr>
        <p:spPr>
          <a:xfrm>
            <a:off x="7506255" y="4832935"/>
            <a:ext cx="3421103" cy="570592"/>
          </a:xfrm>
        </p:spPr>
        <p:txBody>
          <a:bodyPr/>
          <a:lstStyle/>
          <a:p>
            <a:r>
              <a:rPr lang="en-US" dirty="0"/>
              <a:t>Limited disease coverage </a:t>
            </a:r>
          </a:p>
        </p:txBody>
      </p:sp>
      <p:sp>
        <p:nvSpPr>
          <p:cNvPr id="26" name="Date Placeholder 25">
            <a:extLst>
              <a:ext uri="{FF2B5EF4-FFF2-40B4-BE49-F238E27FC236}">
                <a16:creationId xmlns:a16="http://schemas.microsoft.com/office/drawing/2014/main" id="{56EA46CF-9FAA-46C0-BD37-C79A26B75D16}"/>
              </a:ext>
            </a:extLst>
          </p:cNvPr>
          <p:cNvSpPr>
            <a:spLocks noGrp="1"/>
          </p:cNvSpPr>
          <p:nvPr>
            <p:ph type="dt" sz="half" idx="2"/>
          </p:nvPr>
        </p:nvSpPr>
        <p:spPr>
          <a:xfrm>
            <a:off x="838200" y="6356350"/>
            <a:ext cx="1590675" cy="365125"/>
          </a:xfrm>
        </p:spPr>
        <p:txBody>
          <a:bodyPr/>
          <a:lstStyle/>
          <a:p>
            <a:r>
              <a:rPr lang="en-US" dirty="0"/>
              <a:t>20XX</a:t>
            </a:r>
          </a:p>
        </p:txBody>
      </p:sp>
      <p:sp>
        <p:nvSpPr>
          <p:cNvPr id="27" name="Footer Placeholder 26">
            <a:extLst>
              <a:ext uri="{FF2B5EF4-FFF2-40B4-BE49-F238E27FC236}">
                <a16:creationId xmlns:a16="http://schemas.microsoft.com/office/drawing/2014/main" id="{CA8CE3DC-A478-4227-82A4-F4E05F737AA4}"/>
              </a:ext>
            </a:extLst>
          </p:cNvPr>
          <p:cNvSpPr>
            <a:spLocks noGrp="1"/>
          </p:cNvSpPr>
          <p:nvPr>
            <p:ph type="ftr" sz="quarter" idx="3"/>
          </p:nvPr>
        </p:nvSpPr>
        <p:spPr>
          <a:xfrm>
            <a:off x="6473608" y="6356350"/>
            <a:ext cx="2743200" cy="365125"/>
          </a:xfrm>
        </p:spPr>
        <p:txBody>
          <a:bodyPr/>
          <a:lstStyle/>
          <a:p>
            <a:r>
              <a:rPr lang="en-US" dirty="0"/>
              <a:t>Crop cure</a:t>
            </a:r>
          </a:p>
        </p:txBody>
      </p:sp>
      <p:sp>
        <p:nvSpPr>
          <p:cNvPr id="28" name="Slide Number Placeholder 27">
            <a:extLst>
              <a:ext uri="{FF2B5EF4-FFF2-40B4-BE49-F238E27FC236}">
                <a16:creationId xmlns:a16="http://schemas.microsoft.com/office/drawing/2014/main" id="{1FFD6689-1CFE-4E13-B717-1E5B52BDCFCD}"/>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18</a:t>
            </a:fld>
            <a:endParaRPr lang="en-US" dirty="0"/>
          </a:p>
        </p:txBody>
      </p:sp>
      <p:sp>
        <p:nvSpPr>
          <p:cNvPr id="29" name="Rectangle 14">
            <a:extLst>
              <a:ext uri="{FF2B5EF4-FFF2-40B4-BE49-F238E27FC236}">
                <a16:creationId xmlns:a16="http://schemas.microsoft.com/office/drawing/2014/main" id="{C7070E84-7C6C-417F-AB09-EC34EAFFD611}"/>
              </a:ext>
              <a:ext uri="{C183D7F6-B498-43B3-948B-1728B52AA6E4}">
                <adec:decorative xmlns:adec="http://schemas.microsoft.com/office/drawing/2017/decorative" val="1"/>
              </a:ext>
            </a:extLst>
          </p:cNvPr>
          <p:cNvSpPr/>
          <p:nvPr/>
        </p:nvSpPr>
        <p:spPr>
          <a:xfrm>
            <a:off x="3383071" y="0"/>
            <a:ext cx="3376958" cy="6858000"/>
          </a:xfrm>
          <a:custGeom>
            <a:avLst/>
            <a:gdLst>
              <a:gd name="connsiteX0" fmla="*/ 0 w 8808322"/>
              <a:gd name="connsiteY0" fmla="*/ 0 h 6858000"/>
              <a:gd name="connsiteX1" fmla="*/ 8808322 w 8808322"/>
              <a:gd name="connsiteY1" fmla="*/ 0 h 6858000"/>
              <a:gd name="connsiteX2" fmla="*/ 8808322 w 8808322"/>
              <a:gd name="connsiteY2" fmla="*/ 6858000 h 6858000"/>
              <a:gd name="connsiteX3" fmla="*/ 0 w 8808322"/>
              <a:gd name="connsiteY3" fmla="*/ 6858000 h 6858000"/>
              <a:gd name="connsiteX4" fmla="*/ 0 w 8808322"/>
              <a:gd name="connsiteY4" fmla="*/ 0 h 6858000"/>
              <a:gd name="connsiteX0" fmla="*/ 398 w 8808720"/>
              <a:gd name="connsiteY0" fmla="*/ 0 h 6858000"/>
              <a:gd name="connsiteX1" fmla="*/ 8808720 w 8808720"/>
              <a:gd name="connsiteY1" fmla="*/ 0 h 6858000"/>
              <a:gd name="connsiteX2" fmla="*/ 8808720 w 8808720"/>
              <a:gd name="connsiteY2" fmla="*/ 6858000 h 6858000"/>
              <a:gd name="connsiteX3" fmla="*/ 398 w 8808720"/>
              <a:gd name="connsiteY3" fmla="*/ 6858000 h 6858000"/>
              <a:gd name="connsiteX4" fmla="*/ 0 w 8808720"/>
              <a:gd name="connsiteY4" fmla="*/ 1417320 h 6858000"/>
              <a:gd name="connsiteX5" fmla="*/ 398 w 8808720"/>
              <a:gd name="connsiteY5"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413722 w 9222044"/>
              <a:gd name="connsiteY0" fmla="*/ 0 h 6858000"/>
              <a:gd name="connsiteX1" fmla="*/ 9222044 w 9222044"/>
              <a:gd name="connsiteY1" fmla="*/ 0 h 6858000"/>
              <a:gd name="connsiteX2" fmla="*/ 9222044 w 9222044"/>
              <a:gd name="connsiteY2" fmla="*/ 6858000 h 6858000"/>
              <a:gd name="connsiteX3" fmla="*/ 413722 w 9222044"/>
              <a:gd name="connsiteY3" fmla="*/ 6858000 h 6858000"/>
              <a:gd name="connsiteX4" fmla="*/ 413324 w 9222044"/>
              <a:gd name="connsiteY4" fmla="*/ 1417320 h 6858000"/>
              <a:gd name="connsiteX5" fmla="*/ 1861124 w 9222044"/>
              <a:gd name="connsiteY5" fmla="*/ 1417320 h 6858000"/>
              <a:gd name="connsiteX6" fmla="*/ 413722 w 9222044"/>
              <a:gd name="connsiteY6"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383332 w 9191654"/>
              <a:gd name="connsiteY0" fmla="*/ 0 h 6858000"/>
              <a:gd name="connsiteX1" fmla="*/ 9191654 w 9191654"/>
              <a:gd name="connsiteY1" fmla="*/ 0 h 6858000"/>
              <a:gd name="connsiteX2" fmla="*/ 9191654 w 9191654"/>
              <a:gd name="connsiteY2" fmla="*/ 6858000 h 6858000"/>
              <a:gd name="connsiteX3" fmla="*/ 383332 w 9191654"/>
              <a:gd name="connsiteY3" fmla="*/ 6858000 h 6858000"/>
              <a:gd name="connsiteX4" fmla="*/ 382934 w 9191654"/>
              <a:gd name="connsiteY4" fmla="*/ 1417320 h 6858000"/>
              <a:gd name="connsiteX5" fmla="*/ 1830734 w 9191654"/>
              <a:gd name="connsiteY5" fmla="*/ 1417320 h 6858000"/>
              <a:gd name="connsiteX6" fmla="*/ 1823114 w 9191654"/>
              <a:gd name="connsiteY6" fmla="*/ 822960 h 6858000"/>
              <a:gd name="connsiteX7" fmla="*/ 383332 w 9191654"/>
              <a:gd name="connsiteY7"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685684 w 9494006"/>
              <a:gd name="connsiteY0" fmla="*/ 0 h 6858000"/>
              <a:gd name="connsiteX1" fmla="*/ 9494006 w 9494006"/>
              <a:gd name="connsiteY1" fmla="*/ 0 h 6858000"/>
              <a:gd name="connsiteX2" fmla="*/ 9494006 w 9494006"/>
              <a:gd name="connsiteY2" fmla="*/ 6858000 h 6858000"/>
              <a:gd name="connsiteX3" fmla="*/ 685684 w 9494006"/>
              <a:gd name="connsiteY3" fmla="*/ 6858000 h 6858000"/>
              <a:gd name="connsiteX4" fmla="*/ 685286 w 9494006"/>
              <a:gd name="connsiteY4" fmla="*/ 1417320 h 6858000"/>
              <a:gd name="connsiteX5" fmla="*/ 2133086 w 9494006"/>
              <a:gd name="connsiteY5" fmla="*/ 1417320 h 6858000"/>
              <a:gd name="connsiteX6" fmla="*/ 2125466 w 9494006"/>
              <a:gd name="connsiteY6" fmla="*/ 822960 h 6858000"/>
              <a:gd name="connsiteX7" fmla="*/ 692906 w 9494006"/>
              <a:gd name="connsiteY7" fmla="*/ 822960 h 6858000"/>
              <a:gd name="connsiteX8" fmla="*/ 685684 w 9494006"/>
              <a:gd name="connsiteY8" fmla="*/ 0 h 6858000"/>
              <a:gd name="connsiteX0" fmla="*/ 101918 w 8910240"/>
              <a:gd name="connsiteY0" fmla="*/ 0 h 6858000"/>
              <a:gd name="connsiteX1" fmla="*/ 8910240 w 8910240"/>
              <a:gd name="connsiteY1" fmla="*/ 0 h 6858000"/>
              <a:gd name="connsiteX2" fmla="*/ 8910240 w 8910240"/>
              <a:gd name="connsiteY2" fmla="*/ 6858000 h 6858000"/>
              <a:gd name="connsiteX3" fmla="*/ 101918 w 8910240"/>
              <a:gd name="connsiteY3" fmla="*/ 6858000 h 6858000"/>
              <a:gd name="connsiteX4" fmla="*/ 101520 w 8910240"/>
              <a:gd name="connsiteY4" fmla="*/ 1417320 h 6858000"/>
              <a:gd name="connsiteX5" fmla="*/ 1549320 w 8910240"/>
              <a:gd name="connsiteY5" fmla="*/ 1417320 h 6858000"/>
              <a:gd name="connsiteX6" fmla="*/ 1541700 w 8910240"/>
              <a:gd name="connsiteY6" fmla="*/ 822960 h 6858000"/>
              <a:gd name="connsiteX7" fmla="*/ 109140 w 8910240"/>
              <a:gd name="connsiteY7" fmla="*/ 822960 h 6858000"/>
              <a:gd name="connsiteX8" fmla="*/ 101918 w 8910240"/>
              <a:gd name="connsiteY8" fmla="*/ 0 h 6858000"/>
              <a:gd name="connsiteX0" fmla="*/ 607 w 8808929"/>
              <a:gd name="connsiteY0" fmla="*/ 0 h 6858000"/>
              <a:gd name="connsiteX1" fmla="*/ 8808929 w 8808929"/>
              <a:gd name="connsiteY1" fmla="*/ 0 h 6858000"/>
              <a:gd name="connsiteX2" fmla="*/ 8808929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8808929"/>
              <a:gd name="connsiteY0" fmla="*/ 0 h 6858000"/>
              <a:gd name="connsiteX1" fmla="*/ 8808929 w 8808929"/>
              <a:gd name="connsiteY1" fmla="*/ 0 h 6858000"/>
              <a:gd name="connsiteX2" fmla="*/ 3366072 w 8808929"/>
              <a:gd name="connsiteY2" fmla="*/ 6858000 h 6858000"/>
              <a:gd name="connsiteX3" fmla="*/ 607 w 8808929"/>
              <a:gd name="connsiteY3" fmla="*/ 6858000 h 6858000"/>
              <a:gd name="connsiteX4" fmla="*/ 209 w 8808929"/>
              <a:gd name="connsiteY4" fmla="*/ 1417320 h 6858000"/>
              <a:gd name="connsiteX5" fmla="*/ 1448009 w 8808929"/>
              <a:gd name="connsiteY5" fmla="*/ 1417320 h 6858000"/>
              <a:gd name="connsiteX6" fmla="*/ 1440389 w 8808929"/>
              <a:gd name="connsiteY6" fmla="*/ 822960 h 6858000"/>
              <a:gd name="connsiteX7" fmla="*/ 7829 w 8808929"/>
              <a:gd name="connsiteY7" fmla="*/ 822960 h 6858000"/>
              <a:gd name="connsiteX8" fmla="*/ 607 w 8808929"/>
              <a:gd name="connsiteY8" fmla="*/ 0 h 6858000"/>
              <a:gd name="connsiteX0" fmla="*/ 607 w 3376958"/>
              <a:gd name="connsiteY0" fmla="*/ 0 h 6858000"/>
              <a:gd name="connsiteX1" fmla="*/ 3376958 w 3376958"/>
              <a:gd name="connsiteY1" fmla="*/ 0 h 6858000"/>
              <a:gd name="connsiteX2" fmla="*/ 3366072 w 3376958"/>
              <a:gd name="connsiteY2" fmla="*/ 6858000 h 6858000"/>
              <a:gd name="connsiteX3" fmla="*/ 607 w 3376958"/>
              <a:gd name="connsiteY3" fmla="*/ 6858000 h 6858000"/>
              <a:gd name="connsiteX4" fmla="*/ 209 w 3376958"/>
              <a:gd name="connsiteY4" fmla="*/ 1417320 h 6858000"/>
              <a:gd name="connsiteX5" fmla="*/ 1448009 w 3376958"/>
              <a:gd name="connsiteY5" fmla="*/ 1417320 h 6858000"/>
              <a:gd name="connsiteX6" fmla="*/ 1440389 w 3376958"/>
              <a:gd name="connsiteY6" fmla="*/ 822960 h 6858000"/>
              <a:gd name="connsiteX7" fmla="*/ 7829 w 3376958"/>
              <a:gd name="connsiteY7" fmla="*/ 822960 h 6858000"/>
              <a:gd name="connsiteX8" fmla="*/ 607 w 3376958"/>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6958" h="6858000">
                <a:moveTo>
                  <a:pt x="607" y="0"/>
                </a:moveTo>
                <a:lnTo>
                  <a:pt x="3376958" y="0"/>
                </a:lnTo>
                <a:cubicBezTo>
                  <a:pt x="3373329" y="2286000"/>
                  <a:pt x="3369701" y="4572000"/>
                  <a:pt x="3366072" y="6858000"/>
                </a:cubicBezTo>
                <a:lnTo>
                  <a:pt x="607" y="6858000"/>
                </a:lnTo>
                <a:cubicBezTo>
                  <a:pt x="474" y="5044440"/>
                  <a:pt x="342" y="3230880"/>
                  <a:pt x="209" y="1417320"/>
                </a:cubicBezTo>
                <a:cubicBezTo>
                  <a:pt x="-1127" y="1400810"/>
                  <a:pt x="1470803" y="1409700"/>
                  <a:pt x="1448009" y="1417320"/>
                </a:cubicBezTo>
                <a:cubicBezTo>
                  <a:pt x="1444199" y="1253490"/>
                  <a:pt x="1453023" y="1028700"/>
                  <a:pt x="1440389" y="822960"/>
                </a:cubicBezTo>
                <a:lnTo>
                  <a:pt x="7829" y="822960"/>
                </a:lnTo>
                <a:cubicBezTo>
                  <a:pt x="4085" y="533400"/>
                  <a:pt x="-1933" y="316230"/>
                  <a:pt x="607" y="0"/>
                </a:cubicBezTo>
                <a:close/>
              </a:path>
            </a:pathLst>
          </a:cu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83">
            <a:extLst>
              <a:ext uri="{FF2B5EF4-FFF2-40B4-BE49-F238E27FC236}">
                <a16:creationId xmlns:a16="http://schemas.microsoft.com/office/drawing/2014/main" id="{EC34A826-8B6F-6AAF-7301-DEE356C16869}"/>
              </a:ext>
            </a:extLst>
          </p:cNvPr>
          <p:cNvSpPr txBox="1">
            <a:spLocks/>
          </p:cNvSpPr>
          <p:nvPr/>
        </p:nvSpPr>
        <p:spPr>
          <a:xfrm>
            <a:off x="7506255" y="3376823"/>
            <a:ext cx="3421103" cy="771670"/>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kern="1200" cap="all" spc="1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stable internet connection is required</a:t>
            </a:r>
          </a:p>
        </p:txBody>
      </p:sp>
    </p:spTree>
    <p:extLst>
      <p:ext uri="{BB962C8B-B14F-4D97-AF65-F5344CB8AC3E}">
        <p14:creationId xmlns:p14="http://schemas.microsoft.com/office/powerpoint/2010/main" val="860759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1186544" y="-1"/>
            <a:ext cx="3944790" cy="1845127"/>
          </a:xfrm>
        </p:spPr>
        <p:txBody>
          <a:bodyPr/>
          <a:lstStyle/>
          <a:p>
            <a:r>
              <a:rPr lang="en-US" noProof="0" dirty="0"/>
              <a:t>summary</a:t>
            </a:r>
            <a:endParaRPr lang="en-US" dirty="0"/>
          </a:p>
        </p:txBody>
      </p:sp>
      <p:pic>
        <p:nvPicPr>
          <p:cNvPr id="12" name="Picture Placeholder 11" descr="A high angle view of a plantation">
            <a:extLst>
              <a:ext uri="{FF2B5EF4-FFF2-40B4-BE49-F238E27FC236}">
                <a16:creationId xmlns:a16="http://schemas.microsoft.com/office/drawing/2014/main" id="{86DB35FE-DA40-47CA-AC01-10AFBE90D47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845128"/>
            <a:ext cx="12192000" cy="5012871"/>
          </a:xfrm>
        </p:spPr>
      </p:pic>
      <p:sp>
        <p:nvSpPr>
          <p:cNvPr id="2" name="Date Placeholder 1">
            <a:extLst>
              <a:ext uri="{FF2B5EF4-FFF2-40B4-BE49-F238E27FC236}">
                <a16:creationId xmlns:a16="http://schemas.microsoft.com/office/drawing/2014/main" id="{72D2BFB9-EF4C-43BD-82AF-44BB97E87417}"/>
              </a:ext>
            </a:extLst>
          </p:cNvPr>
          <p:cNvSpPr>
            <a:spLocks noGrp="1"/>
          </p:cNvSpPr>
          <p:nvPr>
            <p:ph type="dt" sz="half" idx="10"/>
          </p:nvPr>
        </p:nvSpPr>
        <p:spPr>
          <a:xfrm>
            <a:off x="838200" y="6356350"/>
            <a:ext cx="2743200" cy="365125"/>
          </a:xfrm>
        </p:spPr>
        <p:txBody>
          <a:bodyPr/>
          <a:lstStyle/>
          <a:p>
            <a:r>
              <a:rPr lang="en-US" dirty="0"/>
              <a:t>20XX</a:t>
            </a:r>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5627913" y="0"/>
            <a:ext cx="6564087" cy="3614737"/>
          </a:xfrm>
        </p:spPr>
        <p:txBody>
          <a:bodyPr/>
          <a:lstStyle/>
          <a:p>
            <a:r>
              <a:rPr lang="en-US" b="0" i="0" dirty="0">
                <a:solidFill>
                  <a:schemeClr val="bg2"/>
                </a:solidFill>
                <a:effectLst/>
                <a:latin typeface="Söhne"/>
              </a:rPr>
              <a:t>CropCure is an app that can help farmers to accurately detect potato plant diseases just with a click of a photo on their smartphone . Our app will use deep learning algorithm to process the data and give an accurate output . Our app also have further features – weather forecast , Fertilizer calculator, Crop advisory , cultivation tips and more .</a:t>
            </a:r>
            <a:endParaRPr lang="en-US" dirty="0">
              <a:solidFill>
                <a:schemeClr val="bg2"/>
              </a:solidFill>
            </a:endParaRP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a:t>Crop cure</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19</a:t>
            </a:fld>
            <a:endParaRPr lang="en-US" dirty="0"/>
          </a:p>
        </p:txBody>
      </p:sp>
    </p:spTree>
    <p:extLst>
      <p:ext uri="{BB962C8B-B14F-4D97-AF65-F5344CB8AC3E}">
        <p14:creationId xmlns:p14="http://schemas.microsoft.com/office/powerpoint/2010/main" val="204619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073020" y="1026368"/>
            <a:ext cx="2497567" cy="1259632"/>
          </a:xfrm>
        </p:spPr>
        <p:txBody>
          <a:bodyPr/>
          <a:lstStyle/>
          <a:p>
            <a:r>
              <a:rPr lang="en-US" dirty="0"/>
              <a:t>About our project</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4204355" y="499621"/>
            <a:ext cx="7550870" cy="2234248"/>
          </a:xfrm>
        </p:spPr>
        <p:txBody>
          <a:bodyPr/>
          <a:lstStyle/>
          <a:p>
            <a:r>
              <a:rPr lang="en-US" b="0" i="0" dirty="0">
                <a:solidFill>
                  <a:srgbClr val="374151"/>
                </a:solidFill>
                <a:effectLst/>
                <a:latin typeface="Söhne"/>
              </a:rPr>
              <a:t>CropCure -app that empowers farmers to effortlessly identify potato plant diseases with just a simple photo taken from their smartphone. Our cutting-edge deep learning algorithm processes the data to provide accurate disease detection results, saving farmers valuable time and resources. But that's not all - CropCure also includes an array of additional features to help farmers make the most of their crops, such as up-to-date weather forecasts, an easy-to-use fertilizer calculator, crop advisories, cultivation tips and much more. </a:t>
            </a:r>
            <a:endParaRPr lang="en-US" dirty="0"/>
          </a:p>
        </p:txBody>
      </p:sp>
      <p:pic>
        <p:nvPicPr>
          <p:cNvPr id="15" name="Picture Placeholder 14" descr="Close up of a plants">
            <a:extLst>
              <a:ext uri="{FF2B5EF4-FFF2-40B4-BE49-F238E27FC236}">
                <a16:creationId xmlns:a16="http://schemas.microsoft.com/office/drawing/2014/main" id="{8A312F11-75CA-44C5-8937-46152AD5520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0" y="3234519"/>
            <a:ext cx="12192000" cy="3623481"/>
          </a:xfrm>
        </p:spPr>
      </p:pic>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838200" y="6356350"/>
            <a:ext cx="2743200" cy="365125"/>
          </a:xfrm>
        </p:spPr>
        <p:txBody>
          <a:bodyPr/>
          <a:lstStyle/>
          <a:p>
            <a:r>
              <a:rPr lang="en-US"/>
              <a:t>20XX</a:t>
            </a:r>
            <a:endParaRPr lang="en-US" dirty="0"/>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a:xfrm>
            <a:off x="4038600" y="6356350"/>
            <a:ext cx="4114800" cy="365125"/>
          </a:xfrm>
        </p:spPr>
        <p:txBody>
          <a:bodyPr/>
          <a:lstStyle/>
          <a:p>
            <a:r>
              <a:rPr lang="en-US" dirty="0"/>
              <a:t>Crop cure</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a:t>
            </a:fld>
            <a:endParaRPr lang="en-US" dirty="0"/>
          </a:p>
        </p:txBody>
      </p:sp>
    </p:spTree>
    <p:extLst>
      <p:ext uri="{BB962C8B-B14F-4D97-AF65-F5344CB8AC3E}">
        <p14:creationId xmlns:p14="http://schemas.microsoft.com/office/powerpoint/2010/main" val="2815339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02CC525-399D-5398-E7F8-A59D61C7B149}"/>
              </a:ext>
            </a:extLst>
          </p:cNvPr>
          <p:cNvSpPr>
            <a:spLocks noGrp="1"/>
          </p:cNvSpPr>
          <p:nvPr>
            <p:ph type="title"/>
          </p:nvPr>
        </p:nvSpPr>
        <p:spPr>
          <a:xfrm>
            <a:off x="416418" y="574455"/>
            <a:ext cx="2043713" cy="640698"/>
          </a:xfrm>
        </p:spPr>
        <p:txBody>
          <a:bodyPr anchor="ctr">
            <a:normAutofit/>
          </a:bodyPr>
          <a:lstStyle/>
          <a:p>
            <a:r>
              <a:rPr lang="en-US" dirty="0"/>
              <a:t>references</a:t>
            </a:r>
            <a:endParaRPr lang="en-IN" dirty="0"/>
          </a:p>
        </p:txBody>
      </p:sp>
      <p:sp>
        <p:nvSpPr>
          <p:cNvPr id="16" name="Text Placeholder 2">
            <a:extLst>
              <a:ext uri="{FF2B5EF4-FFF2-40B4-BE49-F238E27FC236}">
                <a16:creationId xmlns:a16="http://schemas.microsoft.com/office/drawing/2014/main" id="{8C811D7D-B2C6-9DE5-26AD-B50B08883AC7}"/>
              </a:ext>
            </a:extLst>
          </p:cNvPr>
          <p:cNvSpPr>
            <a:spLocks noGrp="1"/>
          </p:cNvSpPr>
          <p:nvPr>
            <p:ph type="body" sz="quarter" idx="12"/>
          </p:nvPr>
        </p:nvSpPr>
        <p:spPr>
          <a:xfrm>
            <a:off x="2931736" y="407505"/>
            <a:ext cx="8843846" cy="2484782"/>
          </a:xfrm>
        </p:spPr>
        <p:txBody>
          <a:bodyPr/>
          <a:lstStyle/>
          <a:p>
            <a:r>
              <a:rPr lang="en-US" dirty="0"/>
              <a:t>1.https://www.kaggle.com/datasets/rizwan123456789/potato-disease-leaf-datasetpld</a:t>
            </a:r>
          </a:p>
          <a:p>
            <a:r>
              <a:rPr lang="en-US" dirty="0"/>
              <a:t>2.</a:t>
            </a:r>
            <a:r>
              <a:rPr lang="en-IN" dirty="0"/>
              <a:t> POTATO PLANT’S DISEASE CLASSIFICATION USING CNN AND TRANSFER LEARNING Amit R.S*1, Sheetal Mittal*2, Heena </a:t>
            </a:r>
            <a:r>
              <a:rPr lang="en-IN" dirty="0" err="1"/>
              <a:t>Kouser</a:t>
            </a:r>
            <a:r>
              <a:rPr lang="en-IN" dirty="0"/>
              <a:t>*3, </a:t>
            </a:r>
            <a:r>
              <a:rPr lang="en-IN" dirty="0" err="1"/>
              <a:t>Akshitha</a:t>
            </a:r>
            <a:r>
              <a:rPr lang="en-IN" dirty="0"/>
              <a:t> </a:t>
            </a:r>
            <a:r>
              <a:rPr lang="en-IN" dirty="0" err="1"/>
              <a:t>Katkeri</a:t>
            </a:r>
            <a:r>
              <a:rPr lang="en-IN" dirty="0"/>
              <a:t>*4</a:t>
            </a:r>
          </a:p>
          <a:p>
            <a:r>
              <a:rPr lang="en-IN" dirty="0"/>
              <a:t>3. </a:t>
            </a:r>
            <a:r>
              <a:rPr lang="en-IN" dirty="0">
                <a:hlinkClick r:id="rId2"/>
              </a:rPr>
              <a:t>https://www.geeksforgeeks.org/json-parsing-in-android-using-retrofit-library/</a:t>
            </a:r>
            <a:endParaRPr lang="en-IN" dirty="0"/>
          </a:p>
          <a:p>
            <a:endParaRPr lang="en-US" dirty="0"/>
          </a:p>
        </p:txBody>
      </p:sp>
      <p:pic>
        <p:nvPicPr>
          <p:cNvPr id="11" name="Picture Placeholder 10" descr="Farm field at harvest time">
            <a:extLst>
              <a:ext uri="{FF2B5EF4-FFF2-40B4-BE49-F238E27FC236}">
                <a16:creationId xmlns:a16="http://schemas.microsoft.com/office/drawing/2014/main" id="{8D25B513-B980-76DD-C391-337463DA913B}"/>
              </a:ext>
            </a:extLst>
          </p:cNvPr>
          <p:cNvPicPr>
            <a:picLocks noGrp="1" noChangeAspect="1"/>
          </p:cNvPicPr>
          <p:nvPr>
            <p:ph type="pic" sz="quarter" idx="10"/>
          </p:nvPr>
        </p:nvPicPr>
        <p:blipFill rotWithShape="1">
          <a:blip r:embed="rId3"/>
          <a:srcRect t="27738" b="27738"/>
          <a:stretch/>
        </p:blipFill>
        <p:spPr>
          <a:xfrm>
            <a:off x="20" y="3234519"/>
            <a:ext cx="12191980" cy="3623481"/>
          </a:xfrm>
          <a:noFill/>
        </p:spPr>
      </p:pic>
      <p:sp>
        <p:nvSpPr>
          <p:cNvPr id="4" name="Date Placeholder 3">
            <a:extLst>
              <a:ext uri="{FF2B5EF4-FFF2-40B4-BE49-F238E27FC236}">
                <a16:creationId xmlns:a16="http://schemas.microsoft.com/office/drawing/2014/main" id="{3DE37B6D-9EF3-F9E8-A8CD-86FD8CBD6B19}"/>
              </a:ext>
            </a:extLst>
          </p:cNvPr>
          <p:cNvSpPr>
            <a:spLocks noGrp="1"/>
          </p:cNvSpPr>
          <p:nvPr>
            <p:ph type="dt" sz="half" idx="2"/>
          </p:nvPr>
        </p:nvSpPr>
        <p:spPr>
          <a:xfrm>
            <a:off x="838200" y="6356350"/>
            <a:ext cx="2743200" cy="365125"/>
          </a:xfrm>
        </p:spPr>
        <p:txBody>
          <a:bodyPr anchor="ctr">
            <a:normAutofit/>
          </a:bodyPr>
          <a:lstStyle/>
          <a:p>
            <a:pPr>
              <a:spcAft>
                <a:spcPts val="600"/>
              </a:spcAft>
            </a:pPr>
            <a:r>
              <a:rPr lang="en-US"/>
              <a:t>20XX</a:t>
            </a:r>
          </a:p>
        </p:txBody>
      </p:sp>
      <p:sp>
        <p:nvSpPr>
          <p:cNvPr id="6" name="Footer Placeholder 5">
            <a:extLst>
              <a:ext uri="{FF2B5EF4-FFF2-40B4-BE49-F238E27FC236}">
                <a16:creationId xmlns:a16="http://schemas.microsoft.com/office/drawing/2014/main" id="{3D533137-69DA-BBCA-7B31-E45709879121}"/>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Pitch deck</a:t>
            </a:r>
          </a:p>
        </p:txBody>
      </p:sp>
      <p:sp>
        <p:nvSpPr>
          <p:cNvPr id="7" name="Slide Number Placeholder 6">
            <a:extLst>
              <a:ext uri="{FF2B5EF4-FFF2-40B4-BE49-F238E27FC236}">
                <a16:creationId xmlns:a16="http://schemas.microsoft.com/office/drawing/2014/main" id="{8BF2D833-749F-8FC5-20D6-CACAFF62C19D}"/>
              </a:ext>
            </a:extLst>
          </p:cNvPr>
          <p:cNvSpPr>
            <a:spLocks noGrp="1"/>
          </p:cNvSpPr>
          <p:nvPr>
            <p:ph type="sldNum" sz="quarter" idx="4"/>
          </p:nvPr>
        </p:nvSpPr>
        <p:spPr>
          <a:xfrm>
            <a:off x="8610600" y="6356350"/>
            <a:ext cx="2743200" cy="365125"/>
          </a:xfrm>
        </p:spPr>
        <p:txBody>
          <a:bodyPr anchor="ctr">
            <a:normAutofit/>
          </a:bodyPr>
          <a:lstStyle/>
          <a:p>
            <a:pPr>
              <a:spcAft>
                <a:spcPts val="600"/>
              </a:spcAft>
            </a:pPr>
            <a:fld id="{EA87306C-81BA-4795-A5CA-9392456A8C1E}" type="slidenum">
              <a:rPr lang="en-US" smtClean="0"/>
              <a:pPr>
                <a:spcAft>
                  <a:spcPts val="600"/>
                </a:spcAft>
              </a:pPr>
              <a:t>20</a:t>
            </a:fld>
            <a:endParaRPr lang="en-US"/>
          </a:p>
        </p:txBody>
      </p:sp>
    </p:spTree>
    <p:extLst>
      <p:ext uri="{BB962C8B-B14F-4D97-AF65-F5344CB8AC3E}">
        <p14:creationId xmlns:p14="http://schemas.microsoft.com/office/powerpoint/2010/main" val="222197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838200" y="1216649"/>
            <a:ext cx="3460177" cy="1337932"/>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838201" y="3959761"/>
            <a:ext cx="3746082" cy="1790164"/>
          </a:xfrm>
        </p:spPr>
        <p:txBody>
          <a:bodyPr/>
          <a:lstStyle/>
          <a:p>
            <a:r>
              <a:rPr lang="pt-BR" dirty="0"/>
              <a:t>By </a:t>
            </a:r>
          </a:p>
          <a:p>
            <a:endParaRPr lang="pt-BR" dirty="0"/>
          </a:p>
          <a:p>
            <a:r>
              <a:rPr lang="en-US" dirty="0"/>
              <a:t>20UCS065 – Divyansh Mishra</a:t>
            </a:r>
          </a:p>
          <a:p>
            <a:r>
              <a:rPr lang="en-US" dirty="0"/>
              <a:t>20UCS072 – Gautam Kumar Jha</a:t>
            </a:r>
          </a:p>
          <a:p>
            <a:r>
              <a:rPr lang="en-US" dirty="0"/>
              <a:t>20UCS063 – Dhruv Lakhotia</a:t>
            </a:r>
          </a:p>
          <a:p>
            <a:r>
              <a:rPr lang="pt-BR" dirty="0"/>
              <a:t>​</a:t>
            </a:r>
            <a:endParaRPr lang="en-US" dirty="0"/>
          </a:p>
        </p:txBody>
      </p:sp>
      <p:sp>
        <p:nvSpPr>
          <p:cNvPr id="2" name="Date Placeholder 1">
            <a:extLst>
              <a:ext uri="{FF2B5EF4-FFF2-40B4-BE49-F238E27FC236}">
                <a16:creationId xmlns:a16="http://schemas.microsoft.com/office/drawing/2014/main" id="{2790CE37-04F9-4227-B00E-A878A9056DA7}"/>
              </a:ext>
            </a:extLst>
          </p:cNvPr>
          <p:cNvSpPr>
            <a:spLocks noGrp="1"/>
          </p:cNvSpPr>
          <p:nvPr>
            <p:ph type="dt" sz="half" idx="10"/>
          </p:nvPr>
        </p:nvSpPr>
        <p:spPr>
          <a:xfrm>
            <a:off x="838200" y="6356350"/>
            <a:ext cx="2743200" cy="365125"/>
          </a:xfrm>
        </p:spPr>
        <p:txBody>
          <a:bodyPr/>
          <a:lstStyle/>
          <a:p>
            <a:r>
              <a:rPr lang="en-US" dirty="0"/>
              <a:t>20XX</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5492490" y="0"/>
            <a:ext cx="6680656" cy="6858000"/>
          </a:xfrm>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a:xfrm>
            <a:off x="6473608" y="6356350"/>
            <a:ext cx="2743200" cy="365125"/>
          </a:xfrm>
        </p:spPr>
        <p:txBody>
          <a:bodyPr/>
          <a:lstStyle/>
          <a:p>
            <a:r>
              <a:rPr lang="en-US" dirty="0"/>
              <a:t>Crop cure</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21</a:t>
            </a:fld>
            <a:endParaRPr lang="en-US" dirty="0"/>
          </a:p>
        </p:txBody>
      </p:sp>
      <p:pic>
        <p:nvPicPr>
          <p:cNvPr id="6" name="Picture 5" descr="Logo&#10;&#10;Description automatically generated">
            <a:extLst>
              <a:ext uri="{FF2B5EF4-FFF2-40B4-BE49-F238E27FC236}">
                <a16:creationId xmlns:a16="http://schemas.microsoft.com/office/drawing/2014/main" id="{0712816C-8897-EE0F-FE18-764DDD33220A}"/>
              </a:ext>
            </a:extLst>
          </p:cNvPr>
          <p:cNvPicPr>
            <a:picLocks noChangeAspect="1"/>
          </p:cNvPicPr>
          <p:nvPr/>
        </p:nvPicPr>
        <p:blipFill>
          <a:blip r:embed="rId3"/>
          <a:stretch>
            <a:fillRect/>
          </a:stretch>
        </p:blipFill>
        <p:spPr>
          <a:xfrm>
            <a:off x="9639169" y="136525"/>
            <a:ext cx="2177467" cy="2177467"/>
          </a:xfrm>
          <a:prstGeom prst="rect">
            <a:avLst/>
          </a:prstGeom>
        </p:spPr>
      </p:pic>
    </p:spTree>
    <p:extLst>
      <p:ext uri="{BB962C8B-B14F-4D97-AF65-F5344CB8AC3E}">
        <p14:creationId xmlns:p14="http://schemas.microsoft.com/office/powerpoint/2010/main" val="185164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picture containing grass, outdoor, field, farm machine&#10;&#10;Description automatically generated">
            <a:extLst>
              <a:ext uri="{FF2B5EF4-FFF2-40B4-BE49-F238E27FC236}">
                <a16:creationId xmlns:a16="http://schemas.microsoft.com/office/drawing/2014/main" id="{52803874-1F99-6DD2-C94C-FED17F91C7BF}"/>
              </a:ext>
            </a:extLst>
          </p:cNvPr>
          <p:cNvPicPr>
            <a:picLocks noGrp="1" noChangeAspect="1"/>
          </p:cNvPicPr>
          <p:nvPr>
            <p:ph type="pic" sz="quarter" idx="10"/>
          </p:nvPr>
        </p:nvPicPr>
        <p:blipFill>
          <a:blip r:embed="rId2"/>
          <a:srcRect t="13377" b="13377"/>
          <a:stretch>
            <a:fillRect/>
          </a:stretch>
        </p:blipFill>
        <p:spPr>
          <a:xfrm>
            <a:off x="0" y="0"/>
            <a:ext cx="6242050" cy="6858000"/>
          </a:xfrm>
        </p:spPr>
      </p:pic>
      <p:sp>
        <p:nvSpPr>
          <p:cNvPr id="19" name="Text Placeholder 18">
            <a:extLst>
              <a:ext uri="{FF2B5EF4-FFF2-40B4-BE49-F238E27FC236}">
                <a16:creationId xmlns:a16="http://schemas.microsoft.com/office/drawing/2014/main" id="{1603982E-4D5A-F7ED-8C95-C6B3A4C6D0EA}"/>
              </a:ext>
            </a:extLst>
          </p:cNvPr>
          <p:cNvSpPr>
            <a:spLocks noGrp="1"/>
          </p:cNvSpPr>
          <p:nvPr>
            <p:ph type="body" sz="quarter" idx="16"/>
          </p:nvPr>
        </p:nvSpPr>
        <p:spPr>
          <a:xfrm>
            <a:off x="7635473" y="577704"/>
            <a:ext cx="3421103" cy="426393"/>
          </a:xfrm>
        </p:spPr>
        <p:txBody>
          <a:bodyPr/>
          <a:lstStyle/>
          <a:p>
            <a:pPr algn="ctr"/>
            <a:r>
              <a:rPr lang="en-US" sz="2800" dirty="0"/>
              <a:t>Outline</a:t>
            </a:r>
            <a:endParaRPr lang="en-IN" sz="2800" dirty="0"/>
          </a:p>
        </p:txBody>
      </p:sp>
      <p:sp>
        <p:nvSpPr>
          <p:cNvPr id="18" name="Text Placeholder 17">
            <a:extLst>
              <a:ext uri="{FF2B5EF4-FFF2-40B4-BE49-F238E27FC236}">
                <a16:creationId xmlns:a16="http://schemas.microsoft.com/office/drawing/2014/main" id="{6A19D710-72BB-CACD-E680-70D4500AEA28}"/>
              </a:ext>
            </a:extLst>
          </p:cNvPr>
          <p:cNvSpPr>
            <a:spLocks noGrp="1"/>
          </p:cNvSpPr>
          <p:nvPr>
            <p:ph type="body" sz="quarter" idx="12"/>
          </p:nvPr>
        </p:nvSpPr>
        <p:spPr>
          <a:xfrm>
            <a:off x="7361853" y="1206224"/>
            <a:ext cx="4422709" cy="4616077"/>
          </a:xfrm>
        </p:spPr>
        <p:txBody>
          <a:bodyPr/>
          <a:lstStyle/>
          <a:p>
            <a:pPr>
              <a:buFont typeface="Arial" panose="020B0604020202020204" pitchFamily="34" charset="0"/>
              <a:buChar char="•"/>
            </a:pPr>
            <a:r>
              <a:rPr lang="en-US" sz="1800" dirty="0"/>
              <a:t>Introduction</a:t>
            </a:r>
          </a:p>
          <a:p>
            <a:pPr>
              <a:buFont typeface="Arial" panose="020B0604020202020204" pitchFamily="34" charset="0"/>
              <a:buChar char="•"/>
            </a:pPr>
            <a:r>
              <a:rPr lang="en-IN" sz="1800" dirty="0"/>
              <a:t>Background of the problem</a:t>
            </a:r>
            <a:endParaRPr lang="en-US" sz="1800" dirty="0"/>
          </a:p>
          <a:p>
            <a:pPr>
              <a:buFont typeface="Arial" panose="020B0604020202020204" pitchFamily="34" charset="0"/>
              <a:buChar char="•"/>
            </a:pPr>
            <a:r>
              <a:rPr lang="en-IN" sz="1800" dirty="0"/>
              <a:t>About </a:t>
            </a:r>
            <a:r>
              <a:rPr lang="en-US" sz="1800" dirty="0"/>
              <a:t>our project</a:t>
            </a:r>
          </a:p>
          <a:p>
            <a:pPr>
              <a:buFont typeface="Arial" panose="020B0604020202020204" pitchFamily="34" charset="0"/>
              <a:buChar char="•"/>
            </a:pPr>
            <a:r>
              <a:rPr lang="en-US" sz="1800" dirty="0"/>
              <a:t>Literature Review</a:t>
            </a:r>
          </a:p>
          <a:p>
            <a:pPr>
              <a:buFont typeface="Arial" panose="020B0604020202020204" pitchFamily="34" charset="0"/>
              <a:buChar char="•"/>
            </a:pPr>
            <a:r>
              <a:rPr lang="en-US" sz="1800" dirty="0"/>
              <a:t>About the disease</a:t>
            </a:r>
          </a:p>
          <a:p>
            <a:pPr>
              <a:buFont typeface="Arial" panose="020B0604020202020204" pitchFamily="34" charset="0"/>
              <a:buChar char="•"/>
            </a:pPr>
            <a:r>
              <a:rPr lang="en-US" sz="1800" dirty="0"/>
              <a:t>Methodology</a:t>
            </a:r>
          </a:p>
          <a:p>
            <a:pPr>
              <a:buFont typeface="Arial" panose="020B0604020202020204" pitchFamily="34" charset="0"/>
              <a:buChar char="•"/>
            </a:pPr>
            <a:r>
              <a:rPr lang="en-IN" sz="1800" dirty="0"/>
              <a:t>features of the app</a:t>
            </a:r>
            <a:endParaRPr lang="en-US" sz="1800" dirty="0"/>
          </a:p>
          <a:p>
            <a:pPr>
              <a:buFont typeface="Arial" panose="020B0604020202020204" pitchFamily="34" charset="0"/>
              <a:buChar char="•"/>
            </a:pPr>
            <a:r>
              <a:rPr lang="en-US" sz="1800" dirty="0"/>
              <a:t>App’s Benefits</a:t>
            </a:r>
          </a:p>
          <a:p>
            <a:pPr>
              <a:buFont typeface="Arial" panose="020B0604020202020204" pitchFamily="34" charset="0"/>
              <a:buChar char="•"/>
            </a:pPr>
            <a:r>
              <a:rPr lang="en-US" sz="1800" dirty="0"/>
              <a:t>Future work</a:t>
            </a:r>
          </a:p>
          <a:p>
            <a:pPr>
              <a:buFont typeface="Arial" panose="020B0604020202020204" pitchFamily="34" charset="0"/>
              <a:buChar char="•"/>
            </a:pPr>
            <a:r>
              <a:rPr lang="en-US" sz="1800" dirty="0"/>
              <a:t>Limitations</a:t>
            </a:r>
          </a:p>
          <a:p>
            <a:pPr>
              <a:buFont typeface="Arial" panose="020B0604020202020204" pitchFamily="34" charset="0"/>
              <a:buChar char="•"/>
            </a:pPr>
            <a:r>
              <a:rPr lang="en-US" sz="1800" dirty="0"/>
              <a:t>References</a:t>
            </a:r>
          </a:p>
          <a:p>
            <a:endParaRPr lang="en-IN" dirty="0"/>
          </a:p>
        </p:txBody>
      </p:sp>
      <p:sp>
        <p:nvSpPr>
          <p:cNvPr id="14" name="Footer Placeholder 13">
            <a:extLst>
              <a:ext uri="{FF2B5EF4-FFF2-40B4-BE49-F238E27FC236}">
                <a16:creationId xmlns:a16="http://schemas.microsoft.com/office/drawing/2014/main" id="{A85CD2B5-E164-F0AD-4744-B0A514D6E81A}"/>
              </a:ext>
            </a:extLst>
          </p:cNvPr>
          <p:cNvSpPr>
            <a:spLocks noGrp="1"/>
          </p:cNvSpPr>
          <p:nvPr>
            <p:ph type="ftr" sz="quarter" idx="3"/>
          </p:nvPr>
        </p:nvSpPr>
        <p:spPr/>
        <p:txBody>
          <a:bodyPr/>
          <a:lstStyle/>
          <a:p>
            <a:r>
              <a:rPr lang="en-US" dirty="0"/>
              <a:t>Crop cure</a:t>
            </a:r>
          </a:p>
        </p:txBody>
      </p:sp>
      <p:sp>
        <p:nvSpPr>
          <p:cNvPr id="15" name="Slide Number Placeholder 14">
            <a:extLst>
              <a:ext uri="{FF2B5EF4-FFF2-40B4-BE49-F238E27FC236}">
                <a16:creationId xmlns:a16="http://schemas.microsoft.com/office/drawing/2014/main" id="{E2F478C2-9052-DEA8-B921-7C21E5492364}"/>
              </a:ext>
            </a:extLst>
          </p:cNvPr>
          <p:cNvSpPr>
            <a:spLocks noGrp="1"/>
          </p:cNvSpPr>
          <p:nvPr>
            <p:ph type="sldNum" sz="quarter" idx="4"/>
          </p:nvPr>
        </p:nvSpPr>
        <p:spPr/>
        <p:txBody>
          <a:bodyPr/>
          <a:lstStyle/>
          <a:p>
            <a:fld id="{EA87306C-81BA-4795-A5CA-9392456A8C1E}" type="slidenum">
              <a:rPr lang="en-US" smtClean="0"/>
              <a:pPr/>
              <a:t>3</a:t>
            </a:fld>
            <a:endParaRPr lang="en-US" dirty="0"/>
          </a:p>
        </p:txBody>
      </p:sp>
    </p:spTree>
    <p:extLst>
      <p:ext uri="{BB962C8B-B14F-4D97-AF65-F5344CB8AC3E}">
        <p14:creationId xmlns:p14="http://schemas.microsoft.com/office/powerpoint/2010/main" val="200199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Placeholder 49">
            <a:extLst>
              <a:ext uri="{FF2B5EF4-FFF2-40B4-BE49-F238E27FC236}">
                <a16:creationId xmlns:a16="http://schemas.microsoft.com/office/drawing/2014/main" id="{3309D612-D1D6-7DD7-9CD2-9C2EE869BC64}"/>
              </a:ext>
            </a:extLst>
          </p:cNvPr>
          <p:cNvPicPr>
            <a:picLocks noGrp="1" noChangeAspect="1"/>
          </p:cNvPicPr>
          <p:nvPr>
            <p:ph type="pic" sz="quarter" idx="10"/>
          </p:nvPr>
        </p:nvPicPr>
        <p:blipFill>
          <a:blip r:embed="rId2"/>
          <a:srcRect l="24238" r="24238"/>
          <a:stretch>
            <a:fillRect/>
          </a:stretch>
        </p:blipFill>
        <p:spPr>
          <a:xfrm>
            <a:off x="0" y="0"/>
            <a:ext cx="5048250" cy="6858000"/>
          </a:xfrm>
        </p:spPr>
      </p:pic>
      <p:sp>
        <p:nvSpPr>
          <p:cNvPr id="19" name="Title 18">
            <a:extLst>
              <a:ext uri="{FF2B5EF4-FFF2-40B4-BE49-F238E27FC236}">
                <a16:creationId xmlns:a16="http://schemas.microsoft.com/office/drawing/2014/main" id="{D84247AE-A145-1C7F-8D68-4C5410F15B15}"/>
              </a:ext>
            </a:extLst>
          </p:cNvPr>
          <p:cNvSpPr>
            <a:spLocks noGrp="1"/>
          </p:cNvSpPr>
          <p:nvPr>
            <p:ph type="title"/>
          </p:nvPr>
        </p:nvSpPr>
        <p:spPr>
          <a:xfrm>
            <a:off x="999340" y="734917"/>
            <a:ext cx="3049568" cy="640698"/>
          </a:xfrm>
        </p:spPr>
        <p:txBody>
          <a:bodyPr/>
          <a:lstStyle/>
          <a:p>
            <a:r>
              <a:rPr lang="en-US" dirty="0"/>
              <a:t>Introduction</a:t>
            </a:r>
            <a:endParaRPr lang="en-IN" dirty="0"/>
          </a:p>
        </p:txBody>
      </p:sp>
      <p:sp>
        <p:nvSpPr>
          <p:cNvPr id="43" name="Text Placeholder 42">
            <a:extLst>
              <a:ext uri="{FF2B5EF4-FFF2-40B4-BE49-F238E27FC236}">
                <a16:creationId xmlns:a16="http://schemas.microsoft.com/office/drawing/2014/main" id="{289D8518-1E19-F361-043B-65C9CABD8617}"/>
              </a:ext>
            </a:extLst>
          </p:cNvPr>
          <p:cNvSpPr>
            <a:spLocks noGrp="1"/>
          </p:cNvSpPr>
          <p:nvPr>
            <p:ph type="body" sz="quarter" idx="17"/>
          </p:nvPr>
        </p:nvSpPr>
        <p:spPr>
          <a:xfrm>
            <a:off x="5421086" y="626143"/>
            <a:ext cx="5822103" cy="5084192"/>
          </a:xfrm>
        </p:spPr>
        <p:txBody>
          <a:bodyPr/>
          <a:lstStyle/>
          <a:p>
            <a:pPr>
              <a:buFont typeface="+mj-lt"/>
              <a:buAutoNum type="arabicPeriod"/>
            </a:pPr>
            <a:r>
              <a:rPr lang="en-US" dirty="0"/>
              <a:t>Agriculture is vital to the economy and feeding the world.</a:t>
            </a:r>
          </a:p>
          <a:p>
            <a:pPr>
              <a:buFont typeface="+mj-lt"/>
              <a:buAutoNum type="arabicPeriod"/>
            </a:pPr>
            <a:r>
              <a:rPr lang="en-US" dirty="0"/>
              <a:t>Smart agricultural methods are needed to maximize output and minimize harm.</a:t>
            </a:r>
          </a:p>
          <a:p>
            <a:pPr>
              <a:buFont typeface="+mj-lt"/>
              <a:buAutoNum type="arabicPeriod"/>
            </a:pPr>
            <a:r>
              <a:rPr lang="en-US" dirty="0"/>
              <a:t>Crop disease management is a crucial component of smart agriculture and crop management.</a:t>
            </a:r>
          </a:p>
          <a:p>
            <a:pPr>
              <a:buFont typeface="+mj-lt"/>
              <a:buAutoNum type="arabicPeriod"/>
            </a:pPr>
            <a:r>
              <a:rPr lang="en-US" dirty="0"/>
              <a:t>Image analysis technologies can be used for plant health monitoring and early disease diagnosis.</a:t>
            </a:r>
          </a:p>
          <a:p>
            <a:pPr>
              <a:buFont typeface="+mj-lt"/>
              <a:buAutoNum type="arabicPeriod"/>
            </a:pPr>
            <a:r>
              <a:rPr lang="en-US" dirty="0"/>
              <a:t>Combining image analysis technology with machine learning provides a solution to the problem of agricultural productivity and food security</a:t>
            </a:r>
            <a:r>
              <a:rPr lang="en-US" sz="1800" dirty="0"/>
              <a:t>.</a:t>
            </a:r>
          </a:p>
          <a:p>
            <a:pPr>
              <a:buFont typeface="+mj-lt"/>
              <a:buAutoNum type="arabicPeriod"/>
            </a:pPr>
            <a:endParaRPr lang="en-US" sz="1800" dirty="0"/>
          </a:p>
          <a:p>
            <a:pPr algn="ctr"/>
            <a:r>
              <a:rPr lang="en-US" sz="1800" b="1" dirty="0"/>
              <a:t>The development of an effective machine learning potato plant disease detecting system is the goal of this work.</a:t>
            </a:r>
          </a:p>
          <a:p>
            <a:endParaRPr lang="en-IN" dirty="0"/>
          </a:p>
        </p:txBody>
      </p:sp>
      <p:sp>
        <p:nvSpPr>
          <p:cNvPr id="5" name="Date Placeholder 4">
            <a:extLst>
              <a:ext uri="{FF2B5EF4-FFF2-40B4-BE49-F238E27FC236}">
                <a16:creationId xmlns:a16="http://schemas.microsoft.com/office/drawing/2014/main" id="{430D459B-A925-76A7-786E-025F70082901}"/>
              </a:ext>
            </a:extLst>
          </p:cNvPr>
          <p:cNvSpPr>
            <a:spLocks noGrp="1"/>
          </p:cNvSpPr>
          <p:nvPr>
            <p:ph type="dt" sz="half" idx="2"/>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AD4C270-93A2-77D0-1469-DCE0B6FBD070}"/>
              </a:ext>
            </a:extLst>
          </p:cNvPr>
          <p:cNvSpPr>
            <a:spLocks noGrp="1"/>
          </p:cNvSpPr>
          <p:nvPr>
            <p:ph type="ftr" sz="quarter" idx="3"/>
          </p:nvPr>
        </p:nvSpPr>
        <p:spPr/>
        <p:txBody>
          <a:bodyPr/>
          <a:lstStyle/>
          <a:p>
            <a:r>
              <a:rPr lang="en-US" dirty="0"/>
              <a:t>Crop cure</a:t>
            </a:r>
          </a:p>
        </p:txBody>
      </p:sp>
      <p:sp>
        <p:nvSpPr>
          <p:cNvPr id="7" name="Slide Number Placeholder 6">
            <a:extLst>
              <a:ext uri="{FF2B5EF4-FFF2-40B4-BE49-F238E27FC236}">
                <a16:creationId xmlns:a16="http://schemas.microsoft.com/office/drawing/2014/main" id="{3F5896F6-56F3-417F-54A1-69D38DF7207F}"/>
              </a:ext>
            </a:extLst>
          </p:cNvPr>
          <p:cNvSpPr>
            <a:spLocks noGrp="1"/>
          </p:cNvSpPr>
          <p:nvPr>
            <p:ph type="sldNum" sz="quarter" idx="4"/>
          </p:nvPr>
        </p:nvSpPr>
        <p:spPr/>
        <p:txBody>
          <a:bodyPr/>
          <a:lstStyle/>
          <a:p>
            <a:fld id="{EA87306C-81BA-4795-A5CA-9392456A8C1E}" type="slidenum">
              <a:rPr lang="en-US" smtClean="0"/>
              <a:pPr/>
              <a:t>4</a:t>
            </a:fld>
            <a:endParaRPr lang="en-US" dirty="0"/>
          </a:p>
        </p:txBody>
      </p:sp>
    </p:spTree>
    <p:extLst>
      <p:ext uri="{BB962C8B-B14F-4D97-AF65-F5344CB8AC3E}">
        <p14:creationId xmlns:p14="http://schemas.microsoft.com/office/powerpoint/2010/main" val="9874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485455" y="2403002"/>
            <a:ext cx="2422169" cy="1370672"/>
          </a:xfrm>
        </p:spPr>
        <p:txBody>
          <a:bodyPr/>
          <a:lstStyle/>
          <a:p>
            <a:r>
              <a:rPr lang="en-IN" dirty="0"/>
              <a:t>Background of the problem </a:t>
            </a:r>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2" y="652826"/>
            <a:ext cx="3433138" cy="426393"/>
          </a:xfrm>
        </p:spPr>
        <p:txBody>
          <a:bodyPr/>
          <a:lstStyle/>
          <a:p>
            <a:r>
              <a:rPr lang="en-US" dirty="0"/>
              <a:t>Crop loss</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2" y="1032330"/>
            <a:ext cx="3433138" cy="1370672"/>
          </a:xfrm>
        </p:spPr>
        <p:txBody>
          <a:bodyPr/>
          <a:lstStyle/>
          <a:p>
            <a:r>
              <a:rPr lang="en-US" b="0" i="0" dirty="0">
                <a:solidFill>
                  <a:srgbClr val="374151"/>
                </a:solidFill>
                <a:effectLst/>
                <a:latin typeface="Söhne"/>
              </a:rPr>
              <a:t>significant damage to potato crops, resulting in reduced yields and significant financial losses for farmers.</a:t>
            </a:r>
            <a:endParaRPr lang="en-US" dirty="0"/>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203339" y="652826"/>
            <a:ext cx="3433138" cy="426393"/>
          </a:xfrm>
        </p:spPr>
        <p:txBody>
          <a:bodyPr/>
          <a:lstStyle/>
          <a:p>
            <a:r>
              <a:rPr lang="en-US" dirty="0"/>
              <a:t>Quality issue</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203339" y="1032330"/>
            <a:ext cx="3433138" cy="1868534"/>
          </a:xfrm>
        </p:spPr>
        <p:txBody>
          <a:bodyPr/>
          <a:lstStyle/>
          <a:p>
            <a:r>
              <a:rPr lang="en-US" b="0" i="0" dirty="0">
                <a:solidFill>
                  <a:srgbClr val="374151"/>
                </a:solidFill>
                <a:effectLst/>
                <a:latin typeface="Söhne"/>
              </a:rPr>
              <a:t>Potatoes affected by early and late blight may not meet quality standards required by consumers or buyers</a:t>
            </a:r>
            <a:endParaRPr lang="en-US" dirty="0"/>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2" y="2620561"/>
            <a:ext cx="3433138" cy="428891"/>
          </a:xfrm>
        </p:spPr>
        <p:txBody>
          <a:bodyPr/>
          <a:lstStyle/>
          <a:p>
            <a:r>
              <a:rPr lang="en-US" dirty="0"/>
              <a:t>Increased Costs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2" y="3002562"/>
            <a:ext cx="3433138" cy="961350"/>
          </a:xfrm>
        </p:spPr>
        <p:txBody>
          <a:bodyPr/>
          <a:lstStyle/>
          <a:p>
            <a:r>
              <a:rPr lang="en-US" b="0" i="0" dirty="0">
                <a:solidFill>
                  <a:srgbClr val="374151"/>
                </a:solidFill>
                <a:effectLst/>
                <a:latin typeface="Söhne"/>
              </a:rPr>
              <a:t>Farmers may need to spend more money on fungicides, labor, and other inputs to control and manage the diseases</a:t>
            </a:r>
            <a:endParaRPr lang="en-US" dirty="0"/>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8203339" y="2686418"/>
            <a:ext cx="3433138" cy="428891"/>
          </a:xfrm>
        </p:spPr>
        <p:txBody>
          <a:bodyPr/>
          <a:lstStyle/>
          <a:p>
            <a:r>
              <a:rPr lang="en-US" dirty="0"/>
              <a:t>financials</a:t>
            </a:r>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8265631" y="3238367"/>
            <a:ext cx="3433138" cy="961350"/>
          </a:xfrm>
        </p:spPr>
        <p:txBody>
          <a:bodyPr/>
          <a:lstStyle/>
          <a:p>
            <a:r>
              <a:rPr lang="en-US" dirty="0"/>
              <a:t>It was estimated late-blight fungicides cost around $300 million in losses to farmers in developed countries like US , and even worse affect on countries like India.</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788738"/>
            <a:ext cx="3433138" cy="428891"/>
          </a:xfrm>
        </p:spPr>
        <p:txBody>
          <a:bodyPr/>
          <a:lstStyle/>
          <a:p>
            <a:r>
              <a:rPr lang="en-US" dirty="0"/>
              <a:t>others</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5293217"/>
            <a:ext cx="3433138" cy="911957"/>
          </a:xfrm>
        </p:spPr>
        <p:txBody>
          <a:bodyPr/>
          <a:lstStyle/>
          <a:p>
            <a:r>
              <a:rPr lang="en-IN" b="0" i="0" dirty="0">
                <a:solidFill>
                  <a:srgbClr val="374151"/>
                </a:solidFill>
                <a:effectLst/>
                <a:latin typeface="Söhne"/>
              </a:rPr>
              <a:t>Reduced Profitability and Increased Workload:</a:t>
            </a:r>
            <a:endParaRPr lang="en-US" dirty="0"/>
          </a:p>
        </p:txBody>
      </p:sp>
      <p:sp>
        <p:nvSpPr>
          <p:cNvPr id="323" name="Date Placeholder 322">
            <a:extLst>
              <a:ext uri="{FF2B5EF4-FFF2-40B4-BE49-F238E27FC236}">
                <a16:creationId xmlns:a16="http://schemas.microsoft.com/office/drawing/2014/main" id="{E3799503-8083-4A2B-B1A6-DA877569C577}"/>
              </a:ext>
            </a:extLst>
          </p:cNvPr>
          <p:cNvSpPr>
            <a:spLocks noGrp="1"/>
          </p:cNvSpPr>
          <p:nvPr>
            <p:ph type="dt" sz="half" idx="2"/>
          </p:nvPr>
        </p:nvSpPr>
        <p:spPr>
          <a:xfrm>
            <a:off x="838200" y="6356350"/>
            <a:ext cx="2743200" cy="365125"/>
          </a:xfrm>
        </p:spPr>
        <p:txBody>
          <a:bodyPr/>
          <a:lstStyle/>
          <a:p>
            <a:r>
              <a:rPr lang="en-US" dirty="0"/>
              <a:t>20XX</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Crop cure</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5</a:t>
            </a:fld>
            <a:endParaRPr lang="en-US" dirty="0"/>
          </a:p>
        </p:txBody>
      </p:sp>
    </p:spTree>
    <p:extLst>
      <p:ext uri="{BB962C8B-B14F-4D97-AF65-F5344CB8AC3E}">
        <p14:creationId xmlns:p14="http://schemas.microsoft.com/office/powerpoint/2010/main" val="2174002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Placeholder 70" descr="A picture containing text, document, desk&#10;&#10;Description automatically generated">
            <a:extLst>
              <a:ext uri="{FF2B5EF4-FFF2-40B4-BE49-F238E27FC236}">
                <a16:creationId xmlns:a16="http://schemas.microsoft.com/office/drawing/2014/main" id="{876E6467-1284-B196-4798-244D606023B4}"/>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27347" b="27347"/>
          <a:stretch>
            <a:fillRect/>
          </a:stretch>
        </p:blipFill>
        <p:spPr>
          <a:xfrm>
            <a:off x="0" y="1"/>
            <a:ext cx="12192000" cy="2335696"/>
          </a:xfrm>
        </p:spPr>
      </p:pic>
      <p:sp>
        <p:nvSpPr>
          <p:cNvPr id="63" name="Title 62">
            <a:extLst>
              <a:ext uri="{FF2B5EF4-FFF2-40B4-BE49-F238E27FC236}">
                <a16:creationId xmlns:a16="http://schemas.microsoft.com/office/drawing/2014/main" id="{CF964CA3-1847-F32A-B355-4AA99AAA85AD}"/>
              </a:ext>
            </a:extLst>
          </p:cNvPr>
          <p:cNvSpPr>
            <a:spLocks noGrp="1"/>
          </p:cNvSpPr>
          <p:nvPr>
            <p:ph type="title"/>
          </p:nvPr>
        </p:nvSpPr>
        <p:spPr>
          <a:xfrm>
            <a:off x="1" y="0"/>
            <a:ext cx="3766930" cy="6858000"/>
          </a:xfrm>
        </p:spPr>
        <p:txBody>
          <a:bodyPr/>
          <a:lstStyle/>
          <a:p>
            <a:r>
              <a:rPr lang="en-US" dirty="0"/>
              <a:t>Literature review </a:t>
            </a:r>
            <a:endParaRPr lang="en-IN" dirty="0"/>
          </a:p>
        </p:txBody>
      </p:sp>
      <p:sp>
        <p:nvSpPr>
          <p:cNvPr id="12" name="Date Placeholder 11">
            <a:extLst>
              <a:ext uri="{FF2B5EF4-FFF2-40B4-BE49-F238E27FC236}">
                <a16:creationId xmlns:a16="http://schemas.microsoft.com/office/drawing/2014/main" id="{51F335EE-5E07-EB07-D144-17D9CE36B2EE}"/>
              </a:ext>
            </a:extLst>
          </p:cNvPr>
          <p:cNvSpPr>
            <a:spLocks noGrp="1"/>
          </p:cNvSpPr>
          <p:nvPr>
            <p:ph type="dt" sz="half" idx="2"/>
          </p:nvPr>
        </p:nvSpPr>
        <p:spPr/>
        <p:txBody>
          <a:bodyPr/>
          <a:lstStyle/>
          <a:p>
            <a:r>
              <a:rPr lang="en-US"/>
              <a:t>20XX</a:t>
            </a:r>
            <a:endParaRPr lang="en-US" dirty="0"/>
          </a:p>
        </p:txBody>
      </p:sp>
      <p:sp>
        <p:nvSpPr>
          <p:cNvPr id="13" name="Footer Placeholder 12">
            <a:extLst>
              <a:ext uri="{FF2B5EF4-FFF2-40B4-BE49-F238E27FC236}">
                <a16:creationId xmlns:a16="http://schemas.microsoft.com/office/drawing/2014/main" id="{964834F8-E612-4C32-2587-4693DE338A48}"/>
              </a:ext>
            </a:extLst>
          </p:cNvPr>
          <p:cNvSpPr>
            <a:spLocks noGrp="1"/>
          </p:cNvSpPr>
          <p:nvPr>
            <p:ph type="ftr" sz="quarter" idx="3"/>
          </p:nvPr>
        </p:nvSpPr>
        <p:spPr/>
        <p:txBody>
          <a:bodyPr/>
          <a:lstStyle/>
          <a:p>
            <a:r>
              <a:rPr lang="en-US" dirty="0"/>
              <a:t>Crop cure</a:t>
            </a:r>
          </a:p>
        </p:txBody>
      </p:sp>
      <p:sp>
        <p:nvSpPr>
          <p:cNvPr id="14" name="Slide Number Placeholder 13">
            <a:extLst>
              <a:ext uri="{FF2B5EF4-FFF2-40B4-BE49-F238E27FC236}">
                <a16:creationId xmlns:a16="http://schemas.microsoft.com/office/drawing/2014/main" id="{E10EAAD3-3A23-B372-3586-3559A6454CAB}"/>
              </a:ext>
            </a:extLst>
          </p:cNvPr>
          <p:cNvSpPr>
            <a:spLocks noGrp="1"/>
          </p:cNvSpPr>
          <p:nvPr>
            <p:ph type="sldNum" sz="quarter" idx="4"/>
          </p:nvPr>
        </p:nvSpPr>
        <p:spPr/>
        <p:txBody>
          <a:bodyPr/>
          <a:lstStyle/>
          <a:p>
            <a:fld id="{EA87306C-81BA-4795-A5CA-9392456A8C1E}" type="slidenum">
              <a:rPr lang="en-US" smtClean="0"/>
              <a:pPr/>
              <a:t>6</a:t>
            </a:fld>
            <a:endParaRPr lang="en-US" dirty="0"/>
          </a:p>
        </p:txBody>
      </p:sp>
      <p:sp>
        <p:nvSpPr>
          <p:cNvPr id="72" name="Text Placeholder 18">
            <a:extLst>
              <a:ext uri="{FF2B5EF4-FFF2-40B4-BE49-F238E27FC236}">
                <a16:creationId xmlns:a16="http://schemas.microsoft.com/office/drawing/2014/main" id="{DA0BA1FB-E533-D2F9-AF1F-AF9F11A69C63}"/>
              </a:ext>
            </a:extLst>
          </p:cNvPr>
          <p:cNvSpPr txBox="1">
            <a:spLocks/>
          </p:cNvSpPr>
          <p:nvPr/>
        </p:nvSpPr>
        <p:spPr>
          <a:xfrm>
            <a:off x="4259995" y="2780907"/>
            <a:ext cx="7400042" cy="31466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800" b="0" i="0" dirty="0">
                <a:solidFill>
                  <a:srgbClr val="374151"/>
                </a:solidFill>
                <a:effectLst/>
                <a:latin typeface="Söhne"/>
              </a:rPr>
              <a:t>Several studies have explored the use of deep CNNs for detecting diseases, using both visible and near-infrared spectrum images. These studies have demonstrated the effectiveness of deep CNNs in accurately identifying diseases such as cancer, Alzheimer's disease,  pneumonia ,</a:t>
            </a:r>
            <a:r>
              <a:rPr lang="en-IN" sz="1800" b="0" i="0" dirty="0">
                <a:solidFill>
                  <a:srgbClr val="374151"/>
                </a:solidFill>
                <a:effectLst/>
                <a:latin typeface="Söhne"/>
              </a:rPr>
              <a:t> Neuroimaging etc </a:t>
            </a:r>
            <a:endParaRPr lang="en-US" sz="1800" b="0" i="0" dirty="0">
              <a:solidFill>
                <a:srgbClr val="374151"/>
              </a:solidFill>
              <a:effectLst/>
              <a:latin typeface="Söhne"/>
            </a:endParaRPr>
          </a:p>
          <a:p>
            <a:pPr marL="0" indent="0" algn="l">
              <a:buNone/>
            </a:pPr>
            <a:r>
              <a:rPr lang="en-US" sz="1800" b="0" i="0" dirty="0">
                <a:solidFill>
                  <a:srgbClr val="374151"/>
                </a:solidFill>
                <a:effectLst/>
                <a:latin typeface="Söhne"/>
              </a:rPr>
              <a:t>However, there are still challenges that need to be addressed in developing a practical and effective disease detection app for farmers. These include issues related to data collection, transfer learning, and model optimization for mobile devices. Further research is needed to overcome these challenges and develop a user-friendly and accurate disease detection tool that can be easily used by farmers to protect their crops and increase their yields.</a:t>
            </a:r>
          </a:p>
          <a:p>
            <a:endParaRPr lang="en-US" dirty="0"/>
          </a:p>
        </p:txBody>
      </p:sp>
    </p:spTree>
    <p:extLst>
      <p:ext uri="{BB962C8B-B14F-4D97-AF65-F5344CB8AC3E}">
        <p14:creationId xmlns:p14="http://schemas.microsoft.com/office/powerpoint/2010/main" val="671834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8B2D57EB-D346-65F6-4CBD-31A4034EEB65}"/>
              </a:ext>
            </a:extLst>
          </p:cNvPr>
          <p:cNvPicPr>
            <a:picLocks noGrp="1" noChangeAspect="1"/>
          </p:cNvPicPr>
          <p:nvPr>
            <p:ph type="pic" sz="quarter" idx="10"/>
          </p:nvPr>
        </p:nvPicPr>
        <p:blipFill>
          <a:blip r:embed="rId2"/>
          <a:srcRect l="14792" r="14792"/>
          <a:stretch>
            <a:fillRect/>
          </a:stretch>
        </p:blipFill>
        <p:spPr>
          <a:xfrm>
            <a:off x="373063" y="373063"/>
            <a:ext cx="5722937" cy="6102350"/>
          </a:xfrm>
        </p:spPr>
      </p:pic>
      <p:sp>
        <p:nvSpPr>
          <p:cNvPr id="16" name="Text Placeholder 15">
            <a:extLst>
              <a:ext uri="{FF2B5EF4-FFF2-40B4-BE49-F238E27FC236}">
                <a16:creationId xmlns:a16="http://schemas.microsoft.com/office/drawing/2014/main" id="{726A2022-45DD-6216-4B86-83EDC45DEDB1}"/>
              </a:ext>
            </a:extLst>
          </p:cNvPr>
          <p:cNvSpPr>
            <a:spLocks noGrp="1"/>
          </p:cNvSpPr>
          <p:nvPr>
            <p:ph type="body" sz="quarter" idx="16"/>
          </p:nvPr>
        </p:nvSpPr>
        <p:spPr>
          <a:xfrm>
            <a:off x="7506256" y="475485"/>
            <a:ext cx="3421103" cy="426393"/>
          </a:xfrm>
        </p:spPr>
        <p:txBody>
          <a:bodyPr/>
          <a:lstStyle/>
          <a:p>
            <a:pPr algn="ctr"/>
            <a:r>
              <a:rPr lang="en-IN" dirty="0"/>
              <a:t>About the disease</a:t>
            </a:r>
          </a:p>
        </p:txBody>
      </p:sp>
      <p:sp>
        <p:nvSpPr>
          <p:cNvPr id="15" name="Text Placeholder 14">
            <a:extLst>
              <a:ext uri="{FF2B5EF4-FFF2-40B4-BE49-F238E27FC236}">
                <a16:creationId xmlns:a16="http://schemas.microsoft.com/office/drawing/2014/main" id="{05C04F57-D840-87B3-B0DE-AD18B7DD3500}"/>
              </a:ext>
            </a:extLst>
          </p:cNvPr>
          <p:cNvSpPr>
            <a:spLocks noGrp="1"/>
          </p:cNvSpPr>
          <p:nvPr>
            <p:ph type="body" sz="quarter" idx="12"/>
          </p:nvPr>
        </p:nvSpPr>
        <p:spPr>
          <a:xfrm>
            <a:off x="7072604" y="1206225"/>
            <a:ext cx="4170585" cy="4541432"/>
          </a:xfrm>
        </p:spPr>
        <p:txBody>
          <a:bodyPr/>
          <a:lstStyle/>
          <a:p>
            <a:pPr algn="ctr"/>
            <a:r>
              <a:rPr lang="en-US" b="1" dirty="0"/>
              <a:t>Early </a:t>
            </a:r>
            <a:r>
              <a:rPr lang="en-US" b="1" dirty="0">
                <a:effectLst/>
              </a:rPr>
              <a:t>blight</a:t>
            </a:r>
          </a:p>
          <a:p>
            <a:pPr>
              <a:buFont typeface="+mj-lt"/>
              <a:buAutoNum type="arabicPeriod"/>
            </a:pPr>
            <a:endParaRPr lang="en-US" dirty="0"/>
          </a:p>
          <a:p>
            <a:pPr>
              <a:buFont typeface="+mj-lt"/>
              <a:buAutoNum type="arabicPeriod"/>
            </a:pPr>
            <a:endParaRPr lang="en-US" dirty="0"/>
          </a:p>
          <a:p>
            <a:pPr>
              <a:buFont typeface="+mj-lt"/>
              <a:buAutoNum type="arabicPeriod"/>
            </a:pPr>
            <a:r>
              <a:rPr lang="en-US" dirty="0"/>
              <a:t>Early blight is a fungal disease       caused by the pathogen Alternaria </a:t>
            </a:r>
            <a:r>
              <a:rPr lang="en-US" dirty="0" err="1"/>
              <a:t>solani</a:t>
            </a:r>
            <a:endParaRPr lang="en-US" dirty="0"/>
          </a:p>
          <a:p>
            <a:pPr>
              <a:buFont typeface="+mj-lt"/>
              <a:buAutoNum type="arabicPeriod"/>
            </a:pPr>
            <a:r>
              <a:rPr lang="en-US" dirty="0"/>
              <a:t>It is characterized by dark spots on lower leaves that progress into concentric lesions.</a:t>
            </a:r>
          </a:p>
          <a:p>
            <a:pPr>
              <a:buFont typeface="+mj-lt"/>
              <a:buAutoNum type="arabicPeriod"/>
            </a:pPr>
            <a:r>
              <a:rPr lang="en-US" dirty="0"/>
              <a:t>The disease can cause significant yield losses if not managed properly, and can also weaken the plants, making them more susceptible to other pests and diseases.</a:t>
            </a:r>
          </a:p>
          <a:p>
            <a:endParaRPr lang="en-IN" dirty="0"/>
          </a:p>
        </p:txBody>
      </p:sp>
      <p:sp>
        <p:nvSpPr>
          <p:cNvPr id="10" name="Date Placeholder 9">
            <a:extLst>
              <a:ext uri="{FF2B5EF4-FFF2-40B4-BE49-F238E27FC236}">
                <a16:creationId xmlns:a16="http://schemas.microsoft.com/office/drawing/2014/main" id="{D436A868-DFB9-2FB0-9CB3-0DE93988040B}"/>
              </a:ext>
            </a:extLst>
          </p:cNvPr>
          <p:cNvSpPr>
            <a:spLocks noGrp="1"/>
          </p:cNvSpPr>
          <p:nvPr>
            <p:ph type="dt" sz="half" idx="2"/>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6BA39560-0FB2-4808-C7C7-16AAE505693B}"/>
              </a:ext>
            </a:extLst>
          </p:cNvPr>
          <p:cNvSpPr>
            <a:spLocks noGrp="1"/>
          </p:cNvSpPr>
          <p:nvPr>
            <p:ph type="ftr" sz="quarter" idx="3"/>
          </p:nvPr>
        </p:nvSpPr>
        <p:spPr/>
        <p:txBody>
          <a:bodyPr/>
          <a:lstStyle/>
          <a:p>
            <a:r>
              <a:rPr lang="en-US" dirty="0"/>
              <a:t>Crop cure</a:t>
            </a:r>
          </a:p>
        </p:txBody>
      </p:sp>
      <p:sp>
        <p:nvSpPr>
          <p:cNvPr id="12" name="Slide Number Placeholder 11">
            <a:extLst>
              <a:ext uri="{FF2B5EF4-FFF2-40B4-BE49-F238E27FC236}">
                <a16:creationId xmlns:a16="http://schemas.microsoft.com/office/drawing/2014/main" id="{E280597C-1801-44C5-8610-F712AD2407A7}"/>
              </a:ext>
            </a:extLst>
          </p:cNvPr>
          <p:cNvSpPr>
            <a:spLocks noGrp="1"/>
          </p:cNvSpPr>
          <p:nvPr>
            <p:ph type="sldNum" sz="quarter" idx="4"/>
          </p:nvPr>
        </p:nvSpPr>
        <p:spPr/>
        <p:txBody>
          <a:bodyPr/>
          <a:lstStyle/>
          <a:p>
            <a:fld id="{EA87306C-81BA-4795-A5CA-9392456A8C1E}" type="slidenum">
              <a:rPr lang="en-US" smtClean="0"/>
              <a:pPr/>
              <a:t>7</a:t>
            </a:fld>
            <a:endParaRPr lang="en-US" dirty="0"/>
          </a:p>
        </p:txBody>
      </p:sp>
    </p:spTree>
    <p:extLst>
      <p:ext uri="{BB962C8B-B14F-4D97-AF65-F5344CB8AC3E}">
        <p14:creationId xmlns:p14="http://schemas.microsoft.com/office/powerpoint/2010/main" val="243989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close up of a leaf&#10;&#10;Description automatically generated with low confidence">
            <a:extLst>
              <a:ext uri="{FF2B5EF4-FFF2-40B4-BE49-F238E27FC236}">
                <a16:creationId xmlns:a16="http://schemas.microsoft.com/office/drawing/2014/main" id="{E243C61B-D953-B5C3-E555-6C1C34BC3E33}"/>
              </a:ext>
            </a:extLst>
          </p:cNvPr>
          <p:cNvPicPr>
            <a:picLocks noGrp="1" noChangeAspect="1"/>
          </p:cNvPicPr>
          <p:nvPr>
            <p:ph type="pic" sz="quarter" idx="10"/>
          </p:nvPr>
        </p:nvPicPr>
        <p:blipFill>
          <a:blip r:embed="rId2"/>
          <a:srcRect l="15899" r="15899"/>
          <a:stretch>
            <a:fillRect/>
          </a:stretch>
        </p:blipFill>
        <p:spPr>
          <a:xfrm>
            <a:off x="344488" y="395288"/>
            <a:ext cx="6215062" cy="6067425"/>
          </a:xfrm>
        </p:spPr>
      </p:pic>
      <p:sp>
        <p:nvSpPr>
          <p:cNvPr id="4" name="Text Placeholder 3">
            <a:extLst>
              <a:ext uri="{FF2B5EF4-FFF2-40B4-BE49-F238E27FC236}">
                <a16:creationId xmlns:a16="http://schemas.microsoft.com/office/drawing/2014/main" id="{AF60F063-3704-6479-5296-594D0B83FD28}"/>
              </a:ext>
            </a:extLst>
          </p:cNvPr>
          <p:cNvSpPr>
            <a:spLocks noGrp="1"/>
          </p:cNvSpPr>
          <p:nvPr>
            <p:ph type="body" sz="quarter" idx="16"/>
          </p:nvPr>
        </p:nvSpPr>
        <p:spPr>
          <a:xfrm>
            <a:off x="7756098" y="486257"/>
            <a:ext cx="3421103" cy="426393"/>
          </a:xfrm>
        </p:spPr>
        <p:txBody>
          <a:bodyPr/>
          <a:lstStyle/>
          <a:p>
            <a:pPr algn="ctr"/>
            <a:r>
              <a:rPr lang="en-US" dirty="0"/>
              <a:t>About the disease</a:t>
            </a:r>
            <a:endParaRPr lang="en-IN" dirty="0"/>
          </a:p>
        </p:txBody>
      </p:sp>
      <p:sp>
        <p:nvSpPr>
          <p:cNvPr id="5" name="Text Placeholder 4">
            <a:extLst>
              <a:ext uri="{FF2B5EF4-FFF2-40B4-BE49-F238E27FC236}">
                <a16:creationId xmlns:a16="http://schemas.microsoft.com/office/drawing/2014/main" id="{6265F864-6F18-401F-4D81-F6579C6580D2}"/>
              </a:ext>
            </a:extLst>
          </p:cNvPr>
          <p:cNvSpPr>
            <a:spLocks noGrp="1"/>
          </p:cNvSpPr>
          <p:nvPr>
            <p:ph type="body" sz="quarter" idx="12"/>
          </p:nvPr>
        </p:nvSpPr>
        <p:spPr>
          <a:xfrm>
            <a:off x="7418896" y="1206224"/>
            <a:ext cx="3824294" cy="4562979"/>
          </a:xfrm>
        </p:spPr>
        <p:txBody>
          <a:bodyPr/>
          <a:lstStyle/>
          <a:p>
            <a:pPr algn="ctr"/>
            <a:r>
              <a:rPr lang="en-US" b="1" dirty="0">
                <a:effectLst/>
              </a:rPr>
              <a:t> Late blight</a:t>
            </a:r>
          </a:p>
          <a:p>
            <a:pPr algn="ctr"/>
            <a:endParaRPr lang="en-US" dirty="0">
              <a:effectLst/>
            </a:endParaRPr>
          </a:p>
          <a:p>
            <a:pPr>
              <a:buFont typeface="+mj-lt"/>
              <a:buAutoNum type="arabicPeriod"/>
            </a:pPr>
            <a:r>
              <a:rPr lang="en-US" dirty="0"/>
              <a:t>Late blight is a fungal disease caused by the pathogen Phytophthora infestans .</a:t>
            </a:r>
          </a:p>
          <a:p>
            <a:pPr>
              <a:buFont typeface="+mj-lt"/>
              <a:buAutoNum type="arabicPeriod"/>
            </a:pPr>
            <a:r>
              <a:rPr lang="en-US" dirty="0"/>
              <a:t>Symptoms of late blight usually appear as water-soaked lesions on leaves, stems, and potato tubers, which later turn dark </a:t>
            </a:r>
          </a:p>
          <a:p>
            <a:pPr>
              <a:buFont typeface="+mj-lt"/>
              <a:buAutoNum type="arabicPeriod"/>
            </a:pPr>
            <a:r>
              <a:rPr lang="en-US" dirty="0"/>
              <a:t>The disease can spread rapidly under conditions such as high humidity, cool temperatures, and frequent rain.</a:t>
            </a:r>
          </a:p>
          <a:p>
            <a:endParaRPr lang="en-IN" dirty="0"/>
          </a:p>
        </p:txBody>
      </p:sp>
      <p:sp>
        <p:nvSpPr>
          <p:cNvPr id="10" name="Date Placeholder 9">
            <a:extLst>
              <a:ext uri="{FF2B5EF4-FFF2-40B4-BE49-F238E27FC236}">
                <a16:creationId xmlns:a16="http://schemas.microsoft.com/office/drawing/2014/main" id="{74A75D34-5E3B-4BFD-A7F1-D868D229EF55}"/>
              </a:ext>
            </a:extLst>
          </p:cNvPr>
          <p:cNvSpPr>
            <a:spLocks noGrp="1"/>
          </p:cNvSpPr>
          <p:nvPr>
            <p:ph type="dt" sz="half" idx="2"/>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CC2884E8-A9FF-6725-996D-BE70DA1B2192}"/>
              </a:ext>
            </a:extLst>
          </p:cNvPr>
          <p:cNvSpPr>
            <a:spLocks noGrp="1"/>
          </p:cNvSpPr>
          <p:nvPr>
            <p:ph type="ftr" sz="quarter" idx="3"/>
          </p:nvPr>
        </p:nvSpPr>
        <p:spPr/>
        <p:txBody>
          <a:bodyPr/>
          <a:lstStyle/>
          <a:p>
            <a:r>
              <a:rPr lang="en-US" dirty="0"/>
              <a:t>Crop cure</a:t>
            </a:r>
          </a:p>
        </p:txBody>
      </p:sp>
      <p:sp>
        <p:nvSpPr>
          <p:cNvPr id="12" name="Slide Number Placeholder 11">
            <a:extLst>
              <a:ext uri="{FF2B5EF4-FFF2-40B4-BE49-F238E27FC236}">
                <a16:creationId xmlns:a16="http://schemas.microsoft.com/office/drawing/2014/main" id="{A4AA8F51-CC53-32DB-0DF8-DA094E963CA6}"/>
              </a:ext>
            </a:extLst>
          </p:cNvPr>
          <p:cNvSpPr>
            <a:spLocks noGrp="1"/>
          </p:cNvSpPr>
          <p:nvPr>
            <p:ph type="sldNum" sz="quarter" idx="4"/>
          </p:nvPr>
        </p:nvSpPr>
        <p:spPr/>
        <p:txBody>
          <a:bodyPr/>
          <a:lstStyle/>
          <a:p>
            <a:fld id="{EA87306C-81BA-4795-A5CA-9392456A8C1E}" type="slidenum">
              <a:rPr lang="en-US" smtClean="0"/>
              <a:pPr/>
              <a:t>8</a:t>
            </a:fld>
            <a:endParaRPr lang="en-US" dirty="0"/>
          </a:p>
        </p:txBody>
      </p:sp>
    </p:spTree>
    <p:extLst>
      <p:ext uri="{BB962C8B-B14F-4D97-AF65-F5344CB8AC3E}">
        <p14:creationId xmlns:p14="http://schemas.microsoft.com/office/powerpoint/2010/main" val="349497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131196" y="317826"/>
            <a:ext cx="5935872" cy="640698"/>
          </a:xfrm>
        </p:spPr>
        <p:txBody>
          <a:bodyPr/>
          <a:lstStyle/>
          <a:p>
            <a:r>
              <a:rPr lang="en-US" noProof="0" dirty="0"/>
              <a:t>Methodology</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 y="0"/>
            <a:ext cx="4495801" cy="6858000"/>
          </a:xfrm>
        </p:spPr>
      </p:pic>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131196" y="1376930"/>
            <a:ext cx="5671922" cy="426393"/>
          </a:xfrm>
        </p:spPr>
        <p:txBody>
          <a:bodyPr/>
          <a:lstStyle/>
          <a:p>
            <a:r>
              <a:rPr lang="en-IN" dirty="0"/>
              <a:t> </a:t>
            </a:r>
            <a:r>
              <a:rPr lang="en-IN" dirty="0">
                <a:effectLst/>
              </a:rPr>
              <a:t>Data Collection and Preparation</a:t>
            </a:r>
            <a:endParaRPr lang="en-US" dirty="0"/>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4986652" y="2001530"/>
            <a:ext cx="6740293" cy="3794089"/>
          </a:xfrm>
        </p:spPr>
        <p:txBody>
          <a:bodyPr/>
          <a:lstStyle/>
          <a:p>
            <a:pPr>
              <a:buFont typeface="+mj-lt"/>
              <a:buAutoNum type="arabicPeriod"/>
            </a:pPr>
            <a:r>
              <a:rPr lang="en-US" dirty="0"/>
              <a:t>Collecting plant image dataset with a diverse range of plant diseases and healthy plants and random images </a:t>
            </a:r>
          </a:p>
          <a:p>
            <a:r>
              <a:rPr lang="en-US" dirty="0"/>
              <a:t>2.our model is trained in 1000 early blight disease images , 1000 late blight disease images , 152 healthy leaf images and around 850 random images.</a:t>
            </a:r>
          </a:p>
          <a:p>
            <a:r>
              <a:rPr lang="en-US" dirty="0"/>
              <a:t>3.We have augment the dataset by applying random rotations, flips, and other transformations to increase model robustness.</a:t>
            </a:r>
          </a:p>
          <a:p>
            <a:r>
              <a:rPr lang="en-US" dirty="0"/>
              <a:t>4.We have Split the 80% dataset into training,10% into validation, and 10% into testing sets to evaluate the model's performance.</a:t>
            </a:r>
          </a:p>
          <a:p>
            <a:endParaRPr lang="en-US" dirty="0"/>
          </a:p>
          <a:p>
            <a:endParaRPr lang="en-US" dirty="0"/>
          </a:p>
        </p:txBody>
      </p:sp>
      <p:sp>
        <p:nvSpPr>
          <p:cNvPr id="256" name="Date Placeholder 255">
            <a:extLst>
              <a:ext uri="{FF2B5EF4-FFF2-40B4-BE49-F238E27FC236}">
                <a16:creationId xmlns:a16="http://schemas.microsoft.com/office/drawing/2014/main" id="{A111CCC7-FCBE-479D-A98A-3FF0FC4C6D9D}"/>
              </a:ext>
            </a:extLst>
          </p:cNvPr>
          <p:cNvSpPr>
            <a:spLocks noGrp="1"/>
          </p:cNvSpPr>
          <p:nvPr>
            <p:ph type="dt" sz="half" idx="2"/>
          </p:nvPr>
        </p:nvSpPr>
        <p:spPr>
          <a:xfrm>
            <a:off x="838200" y="6356350"/>
            <a:ext cx="2743200" cy="365125"/>
          </a:xfrm>
        </p:spPr>
        <p:txBody>
          <a:bodyPr/>
          <a:lstStyle/>
          <a:p>
            <a:r>
              <a:rPr lang="en-US" dirty="0"/>
              <a:t>20XX</a:t>
            </a:r>
          </a:p>
        </p:txBody>
      </p:sp>
      <p:sp>
        <p:nvSpPr>
          <p:cNvPr id="257" name="Footer Placeholder 256">
            <a:extLst>
              <a:ext uri="{FF2B5EF4-FFF2-40B4-BE49-F238E27FC236}">
                <a16:creationId xmlns:a16="http://schemas.microsoft.com/office/drawing/2014/main" id="{8DBC7823-0B82-44CB-B937-1DAF28C165B4}"/>
              </a:ext>
            </a:extLst>
          </p:cNvPr>
          <p:cNvSpPr>
            <a:spLocks noGrp="1"/>
          </p:cNvSpPr>
          <p:nvPr>
            <p:ph type="ftr" sz="quarter" idx="3"/>
          </p:nvPr>
        </p:nvSpPr>
        <p:spPr>
          <a:xfrm>
            <a:off x="4038600" y="6356350"/>
            <a:ext cx="4114800" cy="365125"/>
          </a:xfrm>
        </p:spPr>
        <p:txBody>
          <a:bodyPr/>
          <a:lstStyle/>
          <a:p>
            <a:r>
              <a:rPr lang="en-US" dirty="0"/>
              <a:t>Crop cure</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9</a:t>
            </a:fld>
            <a:endParaRPr lang="en-US" dirty="0"/>
          </a:p>
        </p:txBody>
      </p:sp>
    </p:spTree>
    <p:extLst>
      <p:ext uri="{BB962C8B-B14F-4D97-AF65-F5344CB8AC3E}">
        <p14:creationId xmlns:p14="http://schemas.microsoft.com/office/powerpoint/2010/main" val="1094308873"/>
      </p:ext>
    </p:extLst>
  </p:cSld>
  <p:clrMapOvr>
    <a:masterClrMapping/>
  </p:clrMapOvr>
</p:sld>
</file>

<file path=ppt/theme/theme1.xml><?xml version="1.0" encoding="utf-8"?>
<a:theme xmlns:a="http://schemas.openxmlformats.org/drawingml/2006/main" name="Office Theme">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8B4DAF89-59FE-4064-AB7A-372A9529B50F}" vid="{3DF83A45-BE94-4B01-94A1-C38A7DA6C9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1B15C2-B622-4464-872A-FFB13E3A35CE}">
  <ds:schemaRefs>
    <ds:schemaRef ds:uri="http://schemas.microsoft.com/sharepoint/v3/contenttype/forms"/>
  </ds:schemaRefs>
</ds:datastoreItem>
</file>

<file path=customXml/itemProps2.xml><?xml version="1.0" encoding="utf-8"?>
<ds:datastoreItem xmlns:ds="http://schemas.openxmlformats.org/officeDocument/2006/customXml" ds:itemID="{0E439292-23DE-4FBC-B000-AFED89AC64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65F1115-A9D1-4ADF-878E-8B9CEB141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Verdant pitch deck</Template>
  <TotalTime>686</TotalTime>
  <Words>1258</Words>
  <Application>Microsoft Office PowerPoint</Application>
  <PresentationFormat>Widescreen</PresentationFormat>
  <Paragraphs>188</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Abadi Extra Light</vt:lpstr>
      <vt:lpstr>Amasis MT Pro Black</vt:lpstr>
      <vt:lpstr>Arial</vt:lpstr>
      <vt:lpstr>Calibri</vt:lpstr>
      <vt:lpstr>Söhne</vt:lpstr>
      <vt:lpstr>Tenorite </vt:lpstr>
      <vt:lpstr>Tenorite Bold</vt:lpstr>
      <vt:lpstr>Office Theme</vt:lpstr>
      <vt:lpstr>Crop CURE </vt:lpstr>
      <vt:lpstr>About our project</vt:lpstr>
      <vt:lpstr>PowerPoint Presentation</vt:lpstr>
      <vt:lpstr>Introduction</vt:lpstr>
      <vt:lpstr>Background of the problem </vt:lpstr>
      <vt:lpstr>Literature review </vt:lpstr>
      <vt:lpstr>PowerPoint Presentation</vt:lpstr>
      <vt:lpstr>PowerPoint Presentation</vt:lpstr>
      <vt:lpstr>Methodology</vt:lpstr>
      <vt:lpstr>Feature extraction and classification using cnn</vt:lpstr>
      <vt:lpstr>Methodology</vt:lpstr>
      <vt:lpstr>Data analysis</vt:lpstr>
      <vt:lpstr>Methodology</vt:lpstr>
      <vt:lpstr>PowerPoint Presentation</vt:lpstr>
      <vt:lpstr>App overview</vt:lpstr>
      <vt:lpstr>APP’s Benefits</vt:lpstr>
      <vt:lpstr>Future work</vt:lpstr>
      <vt:lpstr>Project limitation</vt:lpstr>
      <vt:lpstr>summary</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CURE</dc:title>
  <dc:creator>DIVYANSH MISHRA</dc:creator>
  <cp:lastModifiedBy>DIVYANSH MISHRA</cp:lastModifiedBy>
  <cp:revision>15</cp:revision>
  <dcterms:created xsi:type="dcterms:W3CDTF">2023-04-14T11:59:25Z</dcterms:created>
  <dcterms:modified xsi:type="dcterms:W3CDTF">2023-04-15T11:19:09Z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